
<file path=[Content_Types].xml><?xml version="1.0" encoding="utf-8"?>
<Types xmlns="http://schemas.openxmlformats.org/package/2006/content-types">
  <Default Extension="fntdata" ContentType="application/x-fontdata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3" r:id="rId6"/>
    <p:sldId id="264" r:id="rId7"/>
    <p:sldId id="265" r:id="rId8"/>
    <p:sldId id="266" r:id="rId9"/>
    <p:sldId id="267" r:id="rId10"/>
    <p:sldId id="268" r:id="rId11"/>
    <p:sldId id="272" r:id="rId12"/>
    <p:sldId id="273" r:id="rId13"/>
    <p:sldId id="274" r:id="rId14"/>
    <p:sldId id="275" r:id="rId15"/>
    <p:sldId id="276" r:id="rId16"/>
  </p:sldIdLst>
  <p:sldSz cx="12192000" cy="6858000"/>
  <p:notesSz cx="7104063" cy="10234613"/>
  <p:embeddedFontLst>
    <p:embeddedFont>
      <p:font typeface="微软雅黑" panose="020B0503020204020204" pitchFamily="34" charset="-122"/>
      <p:regular r:id="rId18"/>
      <p:bold r:id="rId19"/>
    </p:embeddedFont>
    <p:embeddedFont>
      <p:font typeface="MiSans" pitchFamily="50" charset="-122"/>
      <p:regular r:id="rId20"/>
    </p:embeddedFont>
    <p:embeddedFont>
      <p:font typeface="Noto Sans SC" panose="020B0200000000000000" pitchFamily="34" charset="-122"/>
      <p:regular r:id="rId21"/>
      <p:bold r:id="rId22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86" d="100"/>
          <a:sy n="86" d="100"/>
        </p:scale>
        <p:origin x="211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72838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3.jp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6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7.jp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4-11:33:09-d2sggte1bb2p4onbon7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0" y="0"/>
            <a:ext cx="10287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-72390" y="-84455"/>
            <a:ext cx="13742035" cy="7143115"/>
          </a:xfrm>
          <a:prstGeom prst="rect">
            <a:avLst/>
          </a:prstGeom>
          <a:gradFill flip="none" rotWithShape="1">
            <a:gsLst>
              <a:gs pos="0">
                <a:srgbClr val="EAEEF4"/>
              </a:gs>
              <a:gs pos="14000">
                <a:srgbClr val="EFF3F7"/>
              </a:gs>
              <a:gs pos="68000">
                <a:srgbClr val="F3F7FA">
                  <a:alpha val="0"/>
                </a:srgbClr>
              </a:gs>
              <a:gs pos="100000">
                <a:srgbClr val="F3F7FA">
                  <a:alpha val="0"/>
                </a:srgbClr>
              </a:gs>
            </a:gsLst>
            <a:lin ang="0" scaled="1"/>
          </a:gra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" name="Shape 1"/>
          <p:cNvSpPr/>
          <p:nvPr/>
        </p:nvSpPr>
        <p:spPr>
          <a:xfrm>
            <a:off x="626745" y="6151880"/>
            <a:ext cx="4345305" cy="33147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" name="Text 2"/>
          <p:cNvSpPr/>
          <p:nvPr/>
        </p:nvSpPr>
        <p:spPr>
          <a:xfrm>
            <a:off x="626745" y="6151880"/>
            <a:ext cx="4345305" cy="3314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>
              <a:lnSpc>
                <a:spcPct val="90000"/>
              </a:lnSpc>
            </a:pPr>
            <a:r>
              <a:rPr lang="en-US" sz="1600" dirty="0" err="1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汇报人</a:t>
            </a:r>
            <a:r>
              <a:rPr lang="en-US" sz="16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：</a:t>
            </a:r>
            <a:r>
              <a:rPr lang="zh-CN" altLang="en-US" sz="16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张吉鹏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7211695" y="6116955"/>
            <a:ext cx="4448810" cy="36639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r">
              <a:lnSpc>
                <a:spcPct val="90000"/>
              </a:lnSpc>
            </a:pPr>
            <a:r>
              <a:rPr lang="en-US" sz="16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汇报日期：2026/01/11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11450859" y="428881"/>
            <a:ext cx="209306" cy="42231"/>
          </a:xfrm>
          <a:prstGeom prst="rect">
            <a:avLst/>
          </a:prstGeom>
          <a:solidFill>
            <a:srgbClr val="000000"/>
          </a:solidFill>
          <a:ln w="19050">
            <a:solidFill>
              <a:srgbClr val="000000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8" name="Shape 5"/>
          <p:cNvSpPr/>
          <p:nvPr/>
        </p:nvSpPr>
        <p:spPr>
          <a:xfrm>
            <a:off x="11450859" y="525855"/>
            <a:ext cx="209306" cy="42231"/>
          </a:xfrm>
          <a:prstGeom prst="rect">
            <a:avLst/>
          </a:prstGeom>
          <a:solidFill>
            <a:srgbClr val="000000"/>
          </a:solidFill>
          <a:ln w="19050">
            <a:solidFill>
              <a:srgbClr val="000000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9" name="Shape 6"/>
          <p:cNvSpPr/>
          <p:nvPr/>
        </p:nvSpPr>
        <p:spPr>
          <a:xfrm>
            <a:off x="11450859" y="622829"/>
            <a:ext cx="209306" cy="42231"/>
          </a:xfrm>
          <a:prstGeom prst="rect">
            <a:avLst/>
          </a:prstGeom>
          <a:solidFill>
            <a:srgbClr val="000000"/>
          </a:solidFill>
          <a:ln w="19050">
            <a:solidFill>
              <a:srgbClr val="000000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0" name="Shape 7"/>
          <p:cNvSpPr/>
          <p:nvPr/>
        </p:nvSpPr>
        <p:spPr>
          <a:xfrm>
            <a:off x="5099607" y="6293196"/>
            <a:ext cx="2063750" cy="0"/>
          </a:xfrm>
          <a:prstGeom prst="straightConnector1">
            <a:avLst/>
          </a:prstGeom>
          <a:noFill/>
          <a:ln w="9525">
            <a:solidFill>
              <a:srgbClr val="000000">
                <a:alpha val="21961"/>
              </a:srgbClr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zh-CN" altLang="en-US"/>
          </a:p>
        </p:txBody>
      </p:sp>
      <p:pic>
        <p:nvPicPr>
          <p:cNvPr id="11" name="Image 1" descr="https://kimi-img.moonshot.cn/pub/slides/slides_tmpl/image/25-09-04-11:33:04-d2sggs61bb2p4onbomu0.png"/>
          <p:cNvPicPr>
            <a:picLocks noChangeAspect="1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 rot="16200000">
            <a:off x="1080135" y="44450"/>
            <a:ext cx="262890" cy="1170305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626745" y="2816860"/>
            <a:ext cx="7075805" cy="143371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4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MobileNetV3半监督人脸表情识别</a:t>
            </a:r>
            <a:endParaRPr lang="en-US" sz="16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4-11:33:06-d2sggsm1bb2p4onbon1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81660" y="532130"/>
            <a:ext cx="10479405" cy="82292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600" dirty="0">
                <a:solidFill>
                  <a:srgbClr val="0D0D0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伪标签筛选策略</a:t>
            </a:r>
            <a:endParaRPr lang="en-US" sz="1600" dirty="0"/>
          </a:p>
        </p:txBody>
      </p:sp>
      <p:pic>
        <p:nvPicPr>
          <p:cNvPr id="4" name="Image 1" descr="https://kimi-img.moonshot.cn/pub/slides/slides_tmpl/image/25-09-04-11:33:11-d2sggtu1bb2p4onbonb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4935" y="1658620"/>
            <a:ext cx="751205" cy="1575435"/>
          </a:xfrm>
          <a:prstGeom prst="rect">
            <a:avLst/>
          </a:prstGeom>
        </p:spPr>
      </p:pic>
      <p:pic>
        <p:nvPicPr>
          <p:cNvPr id="5" name="Image 2" descr="https://kimi-img.moonshot.cn/pub/slides/slides_tmpl/image/25-09-04-11:33:11-d2sggtu1bb2p4onbonb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5775" y="1658620"/>
            <a:ext cx="751205" cy="1575435"/>
          </a:xfrm>
          <a:prstGeom prst="rect">
            <a:avLst/>
          </a:prstGeom>
        </p:spPr>
      </p:pic>
      <p:pic>
        <p:nvPicPr>
          <p:cNvPr id="6" name="Image 3" descr="https://kimi-img.moonshot.cn/pub/slides/slides_tmpl/image/25-09-04-11:33:11-d2sggtu1bb2p4onbonb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6615" y="1658620"/>
            <a:ext cx="751205" cy="1575435"/>
          </a:xfrm>
          <a:prstGeom prst="rect">
            <a:avLst/>
          </a:prstGeom>
        </p:spPr>
      </p:pic>
      <p:pic>
        <p:nvPicPr>
          <p:cNvPr id="7" name="Image 4" descr="https://kimi-img.moonshot.cn/pub/slides/slides_tmpl/image/25-09-04-11:33:11-d2sggtu1bb2p4onbonb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17455" y="1658620"/>
            <a:ext cx="751205" cy="1575435"/>
          </a:xfrm>
          <a:prstGeom prst="rect">
            <a:avLst/>
          </a:prstGeom>
        </p:spPr>
      </p:pic>
      <p:sp>
        <p:nvSpPr>
          <p:cNvPr id="8" name="Shape 1"/>
          <p:cNvSpPr/>
          <p:nvPr/>
        </p:nvSpPr>
        <p:spPr>
          <a:xfrm>
            <a:off x="2143760" y="2068830"/>
            <a:ext cx="2108835" cy="0"/>
          </a:xfrm>
          <a:prstGeom prst="line">
            <a:avLst/>
          </a:prstGeom>
          <a:noFill/>
          <a:ln w="19050">
            <a:gradFill flip="none" rotWithShape="1">
              <a:gsLst>
                <a:gs pos="0">
                  <a:srgbClr val="2C59EE"/>
                </a:gs>
                <a:gs pos="100000">
                  <a:srgbClr val="8DD4FB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prstDash val="sysDot"/>
            <a:headEnd type="none"/>
            <a:tailEnd type="none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9" name="Shape 2"/>
          <p:cNvSpPr/>
          <p:nvPr/>
        </p:nvSpPr>
        <p:spPr>
          <a:xfrm>
            <a:off x="5088255" y="2068830"/>
            <a:ext cx="2108835" cy="0"/>
          </a:xfrm>
          <a:prstGeom prst="line">
            <a:avLst/>
          </a:prstGeom>
          <a:noFill/>
          <a:ln w="19050">
            <a:gradFill flip="none" rotWithShape="1">
              <a:gsLst>
                <a:gs pos="0">
                  <a:srgbClr val="2C59EE"/>
                </a:gs>
                <a:gs pos="100000">
                  <a:srgbClr val="8DD4FB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prstDash val="sysDot"/>
            <a:headEnd type="none"/>
            <a:tailEnd type="none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0" name="Shape 3"/>
          <p:cNvSpPr/>
          <p:nvPr/>
        </p:nvSpPr>
        <p:spPr>
          <a:xfrm>
            <a:off x="8013700" y="2068830"/>
            <a:ext cx="2108835" cy="0"/>
          </a:xfrm>
          <a:prstGeom prst="line">
            <a:avLst/>
          </a:prstGeom>
          <a:noFill/>
          <a:ln w="19050">
            <a:gradFill flip="none" rotWithShape="1">
              <a:gsLst>
                <a:gs pos="0">
                  <a:srgbClr val="2C59EE"/>
                </a:gs>
                <a:gs pos="100000">
                  <a:srgbClr val="8DD4FB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prstDash val="sysDot"/>
            <a:headEnd type="none"/>
            <a:tailEnd type="none"/>
          </a:ln>
        </p:spPr>
        <p:txBody>
          <a:bodyPr/>
          <a:lstStyle/>
          <a:p>
            <a:endParaRPr lang="zh-CN" altLang="en-US"/>
          </a:p>
        </p:txBody>
      </p:sp>
      <p:pic>
        <p:nvPicPr>
          <p:cNvPr id="11" name="Image 5" descr="https://kimi-img.moonshot.cn/pub/slides/slides_tmpl/image/25-09-04-11:33:04-d2sggs61bb2p4onbomug.png"/>
          <p:cNvPicPr>
            <a:picLocks noChangeAspect="1"/>
          </p:cNvPicPr>
          <p:nvPr/>
        </p:nvPicPr>
        <p:blipFill>
          <a:blip r:embed="rId5">
            <a:alphaModFix amt="40000"/>
          </a:blip>
          <a:stretch>
            <a:fillRect/>
          </a:stretch>
        </p:blipFill>
        <p:spPr>
          <a:xfrm flipV="1">
            <a:off x="10751820" y="428625"/>
            <a:ext cx="762000" cy="76200"/>
          </a:xfrm>
          <a:prstGeom prst="rect">
            <a:avLst/>
          </a:prstGeom>
        </p:spPr>
      </p:pic>
      <p:pic>
        <p:nvPicPr>
          <p:cNvPr id="12" name="Image 6" descr="https://kimi-img.moonshot.cn/pub/slides/slides_tmpl/image/25-09-04-11:33:04-d2sggs61bb2p4onbomug.png"/>
          <p:cNvPicPr>
            <a:picLocks noChangeAspect="1"/>
          </p:cNvPicPr>
          <p:nvPr/>
        </p:nvPicPr>
        <p:blipFill>
          <a:blip r:embed="rId5">
            <a:alphaModFix amt="40000"/>
          </a:blip>
          <a:stretch>
            <a:fillRect/>
          </a:stretch>
        </p:blipFill>
        <p:spPr>
          <a:xfrm flipV="1">
            <a:off x="10751820" y="559435"/>
            <a:ext cx="762000" cy="76200"/>
          </a:xfrm>
          <a:prstGeom prst="rect">
            <a:avLst/>
          </a:prstGeom>
        </p:spPr>
      </p:pic>
      <p:sp>
        <p:nvSpPr>
          <p:cNvPr id="13" name="Text 4"/>
          <p:cNvSpPr/>
          <p:nvPr/>
        </p:nvSpPr>
        <p:spPr>
          <a:xfrm>
            <a:off x="1504950" y="1869440"/>
            <a:ext cx="850265" cy="30341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577FD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14" name="Text 5"/>
          <p:cNvSpPr/>
          <p:nvPr/>
        </p:nvSpPr>
        <p:spPr>
          <a:xfrm>
            <a:off x="560070" y="2618740"/>
            <a:ext cx="2325370" cy="7010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00000"/>
              </a:lnSpc>
            </a:pPr>
            <a:r>
              <a:rPr lang="en-US" sz="1800" dirty="0">
                <a:solidFill>
                  <a:srgbClr val="577FD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置信度阈值</a:t>
            </a:r>
            <a:endParaRPr lang="en-US" sz="1600" dirty="0"/>
          </a:p>
        </p:txBody>
      </p:sp>
      <p:sp>
        <p:nvSpPr>
          <p:cNvPr id="15" name="Text 6"/>
          <p:cNvSpPr/>
          <p:nvPr/>
        </p:nvSpPr>
        <p:spPr>
          <a:xfrm>
            <a:off x="632460" y="3234055"/>
            <a:ext cx="2256155" cy="3375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lnSpc>
                <a:spcPct val="150000"/>
              </a:lnSpc>
            </a:pPr>
            <a:r>
              <a:rPr lang="zh-CN" alt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仅保留 </a:t>
            </a:r>
            <a:r>
              <a:rPr lang="en-US" altLang="zh-CN" sz="1400" dirty="0" err="1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softmax</a:t>
            </a:r>
            <a:r>
              <a:rPr lang="en-US" altLang="zh-CN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r>
              <a:rPr lang="zh-CN" alt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置信度 ≥ </a:t>
            </a:r>
            <a:r>
              <a:rPr lang="en-US" altLang="zh-CN" sz="1400" dirty="0" err="1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min_conf</a:t>
            </a:r>
            <a:r>
              <a:rPr lang="en-US" altLang="zh-CN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r>
              <a:rPr lang="zh-CN" alt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的样本，用于降低噪声伪标签比例。</a:t>
            </a:r>
            <a:endParaRPr lang="en-US" altLang="zh-CN" sz="1400" dirty="0">
              <a:solidFill>
                <a:srgbClr val="262626"/>
              </a:solidFill>
              <a:latin typeface="MiSans" pitchFamily="34" charset="0"/>
              <a:ea typeface="MiSans" pitchFamily="34" charset="-122"/>
              <a:cs typeface="MiSans" pitchFamily="34" charset="-120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意义：避免低置信样本引入错误监督信号并被训练放大。”</a:t>
            </a:r>
            <a:endParaRPr lang="en-US" sz="1600" dirty="0"/>
          </a:p>
        </p:txBody>
      </p:sp>
      <p:sp>
        <p:nvSpPr>
          <p:cNvPr id="16" name="Text 7"/>
          <p:cNvSpPr/>
          <p:nvPr/>
        </p:nvSpPr>
        <p:spPr>
          <a:xfrm>
            <a:off x="4425950" y="1869440"/>
            <a:ext cx="850265" cy="30341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577FD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17" name="Text 8"/>
          <p:cNvSpPr/>
          <p:nvPr/>
        </p:nvSpPr>
        <p:spPr>
          <a:xfrm>
            <a:off x="3477895" y="2618740"/>
            <a:ext cx="2336165" cy="7010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00000"/>
              </a:lnSpc>
            </a:pPr>
            <a:r>
              <a:rPr lang="en-US" sz="1800" dirty="0">
                <a:solidFill>
                  <a:srgbClr val="577FD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类别上限</a:t>
            </a:r>
            <a:endParaRPr lang="en-US" sz="1600" dirty="0"/>
          </a:p>
        </p:txBody>
      </p:sp>
      <p:sp>
        <p:nvSpPr>
          <p:cNvPr id="18" name="Text 9"/>
          <p:cNvSpPr/>
          <p:nvPr/>
        </p:nvSpPr>
        <p:spPr>
          <a:xfrm>
            <a:off x="3545205" y="3234055"/>
            <a:ext cx="2256155" cy="3375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lnSpc>
                <a:spcPct val="150000"/>
              </a:lnSpc>
            </a:pPr>
            <a:r>
              <a:rPr lang="zh-CN" alt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每类伪标签最多保留 </a:t>
            </a:r>
            <a:r>
              <a:rPr lang="en-US" altLang="zh-CN" sz="1400" dirty="0" err="1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max_per_class</a:t>
            </a:r>
            <a:r>
              <a:rPr lang="zh-CN" alt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，用于抑制类别偏置带来的伪标签分布塌陷。</a:t>
            </a:r>
            <a:endParaRPr lang="en-US" altLang="zh-CN" sz="1400" dirty="0">
              <a:solidFill>
                <a:srgbClr val="262626"/>
              </a:solidFill>
              <a:latin typeface="MiSans" pitchFamily="34" charset="0"/>
              <a:ea typeface="MiSans" pitchFamily="34" charset="-122"/>
              <a:cs typeface="MiSans" pitchFamily="34" charset="-120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意义：防止多数类伪标签过多导致模型进一步偏向多数类。”</a:t>
            </a:r>
            <a:endParaRPr lang="en-US" sz="1600" dirty="0"/>
          </a:p>
        </p:txBody>
      </p:sp>
      <p:sp>
        <p:nvSpPr>
          <p:cNvPr id="19" name="Text 10"/>
          <p:cNvSpPr/>
          <p:nvPr/>
        </p:nvSpPr>
        <p:spPr>
          <a:xfrm>
            <a:off x="7326630" y="1869440"/>
            <a:ext cx="850265" cy="30341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577FD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20" name="Text 11"/>
          <p:cNvSpPr/>
          <p:nvPr/>
        </p:nvSpPr>
        <p:spPr>
          <a:xfrm>
            <a:off x="6323330" y="2618740"/>
            <a:ext cx="2324100" cy="7010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00000"/>
              </a:lnSpc>
            </a:pPr>
            <a:r>
              <a:rPr lang="en-US" sz="1800" dirty="0">
                <a:solidFill>
                  <a:srgbClr val="577FD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动态阈值</a:t>
            </a:r>
            <a:endParaRPr lang="en-US" sz="1600" dirty="0"/>
          </a:p>
        </p:txBody>
      </p:sp>
      <p:sp>
        <p:nvSpPr>
          <p:cNvPr id="21" name="Text 12"/>
          <p:cNvSpPr/>
          <p:nvPr/>
        </p:nvSpPr>
        <p:spPr>
          <a:xfrm>
            <a:off x="6390640" y="3234055"/>
            <a:ext cx="2256155" cy="3375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对少数类“Disgust”“Fear”分别下调阈值至 0.85，确保每类至少 1 千条伪标签，避免模型遗忘少数类特征。</a:t>
            </a:r>
            <a:endParaRPr lang="en-US" sz="1600" dirty="0"/>
          </a:p>
        </p:txBody>
      </p:sp>
      <p:sp>
        <p:nvSpPr>
          <p:cNvPr id="22" name="Text 13"/>
          <p:cNvSpPr/>
          <p:nvPr/>
        </p:nvSpPr>
        <p:spPr>
          <a:xfrm>
            <a:off x="10237470" y="1869440"/>
            <a:ext cx="850265" cy="30341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577FD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04</a:t>
            </a:r>
            <a:endParaRPr lang="en-US" sz="1600" dirty="0"/>
          </a:p>
        </p:txBody>
      </p:sp>
      <p:sp>
        <p:nvSpPr>
          <p:cNvPr id="23" name="Text 14"/>
          <p:cNvSpPr/>
          <p:nvPr/>
        </p:nvSpPr>
        <p:spPr>
          <a:xfrm>
            <a:off x="9281795" y="2618740"/>
            <a:ext cx="2304415" cy="7010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00000"/>
              </a:lnSpc>
            </a:pPr>
            <a:r>
              <a:rPr lang="en-US" sz="1800" dirty="0">
                <a:solidFill>
                  <a:srgbClr val="577FD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CSV 记录与审计</a:t>
            </a:r>
            <a:endParaRPr lang="en-US" sz="1600" dirty="0"/>
          </a:p>
        </p:txBody>
      </p:sp>
      <p:sp>
        <p:nvSpPr>
          <p:cNvPr id="24" name="Text 15"/>
          <p:cNvSpPr/>
          <p:nvPr/>
        </p:nvSpPr>
        <p:spPr>
          <a:xfrm>
            <a:off x="9349105" y="3234055"/>
            <a:ext cx="2237740" cy="3375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lnSpc>
                <a:spcPct val="150000"/>
              </a:lnSpc>
            </a:pPr>
            <a:r>
              <a:rPr lang="zh-CN" alt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输出 </a:t>
            </a:r>
            <a:r>
              <a:rPr lang="en-US" altLang="zh-CN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pseudo_labeled.csv</a:t>
            </a:r>
            <a:r>
              <a:rPr lang="zh-CN" alt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（含 </a:t>
            </a:r>
            <a:r>
              <a:rPr lang="en-US" altLang="zh-CN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label </a:t>
            </a:r>
            <a:r>
              <a:rPr lang="zh-CN" alt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与 </a:t>
            </a:r>
            <a:r>
              <a:rPr lang="en-US" altLang="zh-CN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conf </a:t>
            </a:r>
            <a:r>
              <a:rPr lang="zh-CN" alt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等信息）以及 </a:t>
            </a:r>
            <a:r>
              <a:rPr lang="en-US" altLang="zh-CN" sz="1400" dirty="0" err="1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pseudo_stats.json</a:t>
            </a:r>
            <a:r>
              <a:rPr lang="zh-CN" alt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（筛选数量与分布统计）。</a:t>
            </a:r>
            <a:endParaRPr lang="en-US" altLang="zh-CN" sz="1400" dirty="0">
              <a:solidFill>
                <a:srgbClr val="262626"/>
              </a:solidFill>
              <a:latin typeface="MiSans" pitchFamily="34" charset="0"/>
              <a:ea typeface="MiSans" pitchFamily="34" charset="-122"/>
              <a:cs typeface="MiSans" pitchFamily="34" charset="-120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意义：保证伪标签可审计，便于后续调参（如阈值、上限）与消融分析。”</a:t>
            </a:r>
            <a:endParaRPr lang="en-US" sz="16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4-11:33:06-d2sggsm1bb2p4onbon1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4-11:33:05-d2sggse1bb2p4onbomv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468880"/>
            <a:ext cx="5182870" cy="1835150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9-04-11:33:05-d2sggse1bb2p4onbomv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0829" y="3260408"/>
            <a:ext cx="1701800" cy="1701800"/>
          </a:xfrm>
          <a:prstGeom prst="rect">
            <a:avLst/>
          </a:prstGeom>
        </p:spPr>
      </p:pic>
      <p:pic>
        <p:nvPicPr>
          <p:cNvPr id="5" name="Image 3" descr="https://kimi-img.moonshot.cn/pub/slides/slides_tmpl/image/25-09-04-11:33:06-d2sggsm1bb2p4onbon0g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11110" y="2028825"/>
            <a:ext cx="2790825" cy="2800350"/>
          </a:xfrm>
          <a:prstGeom prst="rect">
            <a:avLst/>
          </a:prstGeom>
        </p:spPr>
      </p:pic>
      <p:pic>
        <p:nvPicPr>
          <p:cNvPr id="6" name="Image 4" descr="https://kimi-img.moonshot.cn/pub/slides/slides_tmpl/image/25-09-04-11:33:04-d2sggs61bb2p4onbomu0.png"/>
          <p:cNvPicPr>
            <a:picLocks noChangeAspect="1"/>
          </p:cNvPicPr>
          <p:nvPr/>
        </p:nvPicPr>
        <p:blipFill>
          <a:blip r:embed="rId7">
            <a:alphaModFix amt="40000"/>
          </a:blip>
          <a:stretch>
            <a:fillRect/>
          </a:stretch>
        </p:blipFill>
        <p:spPr>
          <a:xfrm rot="16200000">
            <a:off x="10665460" y="-8255"/>
            <a:ext cx="262890" cy="1170305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8197052" y="2654618"/>
            <a:ext cx="1618942" cy="142954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8500" dirty="0">
                <a:solidFill>
                  <a:srgbClr val="F2F7F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05</a:t>
            </a:r>
            <a:endParaRPr lang="en-US" sz="1600" dirty="0"/>
          </a:p>
        </p:txBody>
      </p:sp>
      <p:sp>
        <p:nvSpPr>
          <p:cNvPr id="8" name="Text 1"/>
          <p:cNvSpPr/>
          <p:nvPr/>
        </p:nvSpPr>
        <p:spPr>
          <a:xfrm>
            <a:off x="586105" y="3133090"/>
            <a:ext cx="7769860" cy="5219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3400" dirty="0">
                <a:solidFill>
                  <a:srgbClr val="0D0D0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伪标签精炼与迭代策略</a:t>
            </a:r>
            <a:endParaRPr lang="en-US" sz="1600" dirty="0"/>
          </a:p>
        </p:txBody>
      </p:sp>
      <p:sp>
        <p:nvSpPr>
          <p:cNvPr id="9" name="Shape 2"/>
          <p:cNvSpPr/>
          <p:nvPr/>
        </p:nvSpPr>
        <p:spPr>
          <a:xfrm>
            <a:off x="9318547" y="6332566"/>
            <a:ext cx="2063750" cy="0"/>
          </a:xfrm>
          <a:prstGeom prst="straightConnector1">
            <a:avLst/>
          </a:prstGeom>
          <a:noFill/>
          <a:ln w="9525">
            <a:solidFill>
              <a:srgbClr val="000000">
                <a:alpha val="21961"/>
              </a:srgbClr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0" name="Shape 3"/>
          <p:cNvSpPr/>
          <p:nvPr/>
        </p:nvSpPr>
        <p:spPr>
          <a:xfrm>
            <a:off x="576149" y="498250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1" name="Shape 4"/>
          <p:cNvSpPr/>
          <p:nvPr/>
        </p:nvSpPr>
        <p:spPr>
          <a:xfrm>
            <a:off x="576149" y="595224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2" name="Shape 5"/>
          <p:cNvSpPr/>
          <p:nvPr/>
        </p:nvSpPr>
        <p:spPr>
          <a:xfrm>
            <a:off x="576149" y="692198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3" name="Shape 6"/>
          <p:cNvSpPr/>
          <p:nvPr/>
        </p:nvSpPr>
        <p:spPr>
          <a:xfrm>
            <a:off x="531399" y="6143377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" name="Shape 7"/>
          <p:cNvSpPr/>
          <p:nvPr/>
        </p:nvSpPr>
        <p:spPr>
          <a:xfrm>
            <a:off x="531399" y="6240351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" name="Shape 8"/>
          <p:cNvSpPr/>
          <p:nvPr/>
        </p:nvSpPr>
        <p:spPr>
          <a:xfrm>
            <a:off x="531399" y="6337325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4-11:33:06-d2sggsm1bb2p4onbon1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3105" y="1835150"/>
            <a:ext cx="7793355" cy="82292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600" dirty="0">
                <a:solidFill>
                  <a:srgbClr val="0D0D0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精炼动机</a:t>
            </a:r>
            <a:endParaRPr lang="en-US" sz="1600" dirty="0"/>
          </a:p>
        </p:txBody>
      </p:sp>
      <p:pic>
        <p:nvPicPr>
          <p:cNvPr id="4" name="Image 1" descr="https://kimi-img.moonshot.cn/pub/slides/slides_tmpl/image/25-09-04-11:33:06-d2sggsm1bb2p4onbon1g.png"/>
          <p:cNvPicPr>
            <a:picLocks noChangeAspect="1"/>
          </p:cNvPicPr>
          <p:nvPr/>
        </p:nvPicPr>
        <p:blipFill>
          <a:blip r:embed="rId4">
            <a:alphaModFix amt="80000"/>
          </a:blip>
          <a:stretch>
            <a:fillRect/>
          </a:stretch>
        </p:blipFill>
        <p:spPr>
          <a:xfrm>
            <a:off x="6671945" y="4681220"/>
            <a:ext cx="892175" cy="938530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6471920" y="5307965"/>
            <a:ext cx="1294130" cy="932180"/>
          </a:xfrm>
          <a:prstGeom prst="trapezoid">
            <a:avLst>
              <a:gd name="adj" fmla="val 26039"/>
            </a:avLst>
          </a:prstGeom>
          <a:gradFill flip="none" rotWithShape="1">
            <a:gsLst>
              <a:gs pos="0">
                <a:srgbClr val="577FD2">
                  <a:alpha val="21000"/>
                </a:srgbClr>
              </a:gs>
              <a:gs pos="27000">
                <a:srgbClr val="577FD2">
                  <a:alpha val="21000"/>
                </a:srgbClr>
              </a:gs>
              <a:gs pos="68000">
                <a:srgbClr val="F3F7FA">
                  <a:alpha val="0"/>
                </a:srgbClr>
              </a:gs>
              <a:gs pos="100000">
                <a:srgbClr val="F3F7FA">
                  <a:alpha val="0"/>
                </a:srgbClr>
              </a:gs>
            </a:gsLst>
            <a:lin ang="5400000" scaled="1"/>
          </a:gradFill>
          <a:ln/>
        </p:spPr>
        <p:txBody>
          <a:bodyPr/>
          <a:lstStyle/>
          <a:p>
            <a:endParaRPr lang="zh-CN" altLang="en-US"/>
          </a:p>
        </p:txBody>
      </p:sp>
      <p:pic>
        <p:nvPicPr>
          <p:cNvPr id="6" name="Image 2" descr="https://kimi-img.moonshot.cn/pub/slides/slides_tmpl/image/25-09-04-11:33:06-d2sggsm1bb2p4onbon1g.png"/>
          <p:cNvPicPr>
            <a:picLocks noChangeAspect="1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>
            <a:off x="7296150" y="3093720"/>
            <a:ext cx="469900" cy="494030"/>
          </a:xfrm>
          <a:prstGeom prst="rect">
            <a:avLst/>
          </a:prstGeom>
        </p:spPr>
      </p:pic>
      <p:sp>
        <p:nvSpPr>
          <p:cNvPr id="7" name="Shape 2"/>
          <p:cNvSpPr/>
          <p:nvPr/>
        </p:nvSpPr>
        <p:spPr>
          <a:xfrm>
            <a:off x="7467600" y="4563110"/>
            <a:ext cx="3747135" cy="1268095"/>
          </a:xfrm>
          <a:prstGeom prst="trapezoid">
            <a:avLst>
              <a:gd name="adj" fmla="val 26039"/>
            </a:avLst>
          </a:prstGeom>
          <a:gradFill flip="none" rotWithShape="1">
            <a:gsLst>
              <a:gs pos="0">
                <a:srgbClr val="577FD2">
                  <a:alpha val="21000"/>
                </a:srgbClr>
              </a:gs>
              <a:gs pos="68000">
                <a:srgbClr val="F3F7FA">
                  <a:alpha val="0"/>
                </a:srgbClr>
              </a:gs>
              <a:gs pos="100000">
                <a:srgbClr val="F3F7FA">
                  <a:alpha val="0"/>
                </a:srgbClr>
              </a:gs>
            </a:gsLst>
            <a:lin ang="5400000" scaled="1"/>
          </a:gradFill>
          <a:ln/>
        </p:spPr>
        <p:txBody>
          <a:bodyPr/>
          <a:lstStyle/>
          <a:p>
            <a:endParaRPr lang="zh-CN" altLang="en-US"/>
          </a:p>
        </p:txBody>
      </p:sp>
      <p:pic>
        <p:nvPicPr>
          <p:cNvPr id="8" name="Image 3" descr="https://kimi-img.moonshot.cn/pub/slides/slides_tmpl/image/25-09-04-11:33:07-d2sggsu1bb2p4onbon3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32040" y="1071245"/>
            <a:ext cx="4759960" cy="4759960"/>
          </a:xfrm>
          <a:prstGeom prst="rect">
            <a:avLst/>
          </a:prstGeom>
        </p:spPr>
      </p:pic>
      <p:pic>
        <p:nvPicPr>
          <p:cNvPr id="9" name="Image 4" descr="https://kimi-img.moonshot.cn/pub/slides/slides_tmpl/image/25-09-04-11:33:04-d2sggs61bb2p4onbomu0.png"/>
          <p:cNvPicPr>
            <a:picLocks noChangeAspect="1"/>
          </p:cNvPicPr>
          <p:nvPr/>
        </p:nvPicPr>
        <p:blipFill>
          <a:blip r:embed="rId6">
            <a:alphaModFix amt="40000"/>
          </a:blip>
          <a:stretch>
            <a:fillRect/>
          </a:stretch>
        </p:blipFill>
        <p:spPr>
          <a:xfrm rot="16200000">
            <a:off x="10665460" y="-8255"/>
            <a:ext cx="262890" cy="1170305"/>
          </a:xfrm>
          <a:prstGeom prst="rect">
            <a:avLst/>
          </a:prstGeom>
        </p:spPr>
      </p:pic>
      <p:sp>
        <p:nvSpPr>
          <p:cNvPr id="10" name="Shape 3"/>
          <p:cNvSpPr/>
          <p:nvPr/>
        </p:nvSpPr>
        <p:spPr>
          <a:xfrm>
            <a:off x="576149" y="498250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1" name="Shape 4"/>
          <p:cNvSpPr/>
          <p:nvPr/>
        </p:nvSpPr>
        <p:spPr>
          <a:xfrm>
            <a:off x="576149" y="595224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2" name="Shape 5"/>
          <p:cNvSpPr/>
          <p:nvPr/>
        </p:nvSpPr>
        <p:spPr>
          <a:xfrm>
            <a:off x="576149" y="692198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3" name="Shape 6"/>
          <p:cNvSpPr/>
          <p:nvPr/>
        </p:nvSpPr>
        <p:spPr>
          <a:xfrm>
            <a:off x="531399" y="6143377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" name="Shape 7"/>
          <p:cNvSpPr/>
          <p:nvPr/>
        </p:nvSpPr>
        <p:spPr>
          <a:xfrm>
            <a:off x="531399" y="6240351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" name="Shape 8"/>
          <p:cNvSpPr/>
          <p:nvPr/>
        </p:nvSpPr>
        <p:spPr>
          <a:xfrm>
            <a:off x="531399" y="6337325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6" name="Shape 9"/>
          <p:cNvSpPr/>
          <p:nvPr/>
        </p:nvSpPr>
        <p:spPr>
          <a:xfrm>
            <a:off x="9318547" y="6332566"/>
            <a:ext cx="2063750" cy="0"/>
          </a:xfrm>
          <a:prstGeom prst="straightConnector1">
            <a:avLst/>
          </a:prstGeom>
          <a:noFill/>
          <a:ln w="9525">
            <a:solidFill>
              <a:srgbClr val="000000">
                <a:alpha val="21961"/>
              </a:srgbClr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7" name="Text 10"/>
          <p:cNvSpPr/>
          <p:nvPr/>
        </p:nvSpPr>
        <p:spPr>
          <a:xfrm>
            <a:off x="713105" y="3072130"/>
            <a:ext cx="6583045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000" dirty="0">
                <a:solidFill>
                  <a:srgbClr val="577FD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教师偏差</a:t>
            </a:r>
            <a:endParaRPr lang="en-US" sz="1600" dirty="0"/>
          </a:p>
        </p:txBody>
      </p:sp>
      <p:sp>
        <p:nvSpPr>
          <p:cNvPr id="18" name="Text 11"/>
          <p:cNvSpPr/>
          <p:nvPr/>
        </p:nvSpPr>
        <p:spPr>
          <a:xfrm>
            <a:off x="713105" y="3533775"/>
            <a:ext cx="5052060" cy="22974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lnSpc>
                <a:spcPct val="150000"/>
              </a:lnSpc>
            </a:pPr>
            <a:r>
              <a:rPr lang="en-US" altLang="zh-CN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Stage1 Teacher </a:t>
            </a:r>
            <a:r>
              <a:rPr lang="zh-CN" alt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仅在有标签数据上训练，对亚洲影视无标签池的分布适配不足，可能产生系统性偏差（例如对少数类的混淆更明显）。因此需要通过 ‘</a:t>
            </a:r>
            <a:r>
              <a:rPr lang="en-US" altLang="zh-CN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Teacher </a:t>
            </a:r>
            <a:r>
              <a:rPr lang="zh-CN" alt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微调 </a:t>
            </a:r>
            <a:r>
              <a:rPr lang="en-US" altLang="zh-CN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+ </a:t>
            </a:r>
            <a:r>
              <a:rPr lang="zh-CN" alt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重打伪标签’ 的方式提升伪标签一致性与对目标分布的适应性。</a:t>
            </a:r>
            <a:endParaRPr lang="en-US" altLang="zh-CN" sz="1400" dirty="0">
              <a:solidFill>
                <a:srgbClr val="262626"/>
              </a:solidFill>
              <a:latin typeface="MiSans" pitchFamily="34" charset="0"/>
              <a:ea typeface="MiSans" pitchFamily="34" charset="-122"/>
              <a:cs typeface="MiSans" pitchFamily="34" charset="-120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意义：减少伪标签中可重复出现的系统性错误，提高后续训练上限。”</a:t>
            </a:r>
            <a:endParaRPr lang="en-US" sz="16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4-11:33:06-d2sggsm1bb2p4onbon1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2155" y="905510"/>
            <a:ext cx="10649585" cy="82292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600" dirty="0">
                <a:solidFill>
                  <a:srgbClr val="0D0D0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精炼步骤</a:t>
            </a:r>
            <a:endParaRPr lang="en-US" sz="1600" dirty="0"/>
          </a:p>
        </p:txBody>
      </p:sp>
      <p:pic>
        <p:nvPicPr>
          <p:cNvPr id="4" name="Image 1" descr="https://kimi-img.moonshot.cn/pub/slides/slides_tmpl/image/25-09-04-11:33:04-d2sggs61bb2p4onbomu0.png"/>
          <p:cNvPicPr>
            <a:picLocks noChangeAspect="1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 rot="16200000">
            <a:off x="10665460" y="-8255"/>
            <a:ext cx="262890" cy="1170305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9318547" y="6332566"/>
            <a:ext cx="2063750" cy="0"/>
          </a:xfrm>
          <a:prstGeom prst="straightConnector1">
            <a:avLst/>
          </a:prstGeom>
          <a:noFill/>
          <a:ln w="9525">
            <a:solidFill>
              <a:srgbClr val="000000">
                <a:alpha val="21961"/>
              </a:srgbClr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" name="Shape 2"/>
          <p:cNvSpPr/>
          <p:nvPr/>
        </p:nvSpPr>
        <p:spPr>
          <a:xfrm>
            <a:off x="576149" y="498250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" name="Shape 3"/>
          <p:cNvSpPr/>
          <p:nvPr/>
        </p:nvSpPr>
        <p:spPr>
          <a:xfrm>
            <a:off x="576149" y="595224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8" name="Shape 4"/>
          <p:cNvSpPr/>
          <p:nvPr/>
        </p:nvSpPr>
        <p:spPr>
          <a:xfrm>
            <a:off x="576149" y="692198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9" name="Shape 5"/>
          <p:cNvSpPr/>
          <p:nvPr/>
        </p:nvSpPr>
        <p:spPr>
          <a:xfrm>
            <a:off x="531399" y="6143377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0" name="Shape 6"/>
          <p:cNvSpPr/>
          <p:nvPr/>
        </p:nvSpPr>
        <p:spPr>
          <a:xfrm>
            <a:off x="531399" y="6240351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1" name="Shape 7"/>
          <p:cNvSpPr/>
          <p:nvPr/>
        </p:nvSpPr>
        <p:spPr>
          <a:xfrm>
            <a:off x="531399" y="6337325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pic>
        <p:nvPicPr>
          <p:cNvPr id="12" name="Image 2" descr="https://kimi-img.moonshot.cn/pub/slides/slides_tmpl/image/25-09-04-11:33:15-d2sgguu1bb2p4onboni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190" y="1907540"/>
            <a:ext cx="3719830" cy="2069465"/>
          </a:xfrm>
          <a:prstGeom prst="rect">
            <a:avLst/>
          </a:prstGeom>
        </p:spPr>
      </p:pic>
      <p:pic>
        <p:nvPicPr>
          <p:cNvPr id="13" name="Image 3" descr="https://kimi-img.moonshot.cn/pub/slides/slides_tmpl/image/25-09-04-11:33:17-d2sggve1bb2p4onbonlg.png"/>
          <p:cNvPicPr>
            <a:picLocks noChangeAspect="1"/>
          </p:cNvPicPr>
          <p:nvPr/>
        </p:nvPicPr>
        <p:blipFill>
          <a:blip r:embed="rId6">
            <a:alphaModFix amt="80000"/>
          </a:blip>
          <a:stretch>
            <a:fillRect/>
          </a:stretch>
        </p:blipFill>
        <p:spPr>
          <a:xfrm>
            <a:off x="-22225" y="3512185"/>
            <a:ext cx="4290060" cy="2616200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4057650" y="2143125"/>
            <a:ext cx="7212965" cy="5765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sz="2000" dirty="0">
                <a:solidFill>
                  <a:srgbClr val="577FD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微调教师</a:t>
            </a:r>
            <a:endParaRPr lang="en-US" sz="1600" dirty="0"/>
          </a:p>
        </p:txBody>
      </p:sp>
      <p:sp>
        <p:nvSpPr>
          <p:cNvPr id="15" name="Text 9"/>
          <p:cNvSpPr/>
          <p:nvPr/>
        </p:nvSpPr>
        <p:spPr>
          <a:xfrm>
            <a:off x="4057650" y="2726055"/>
            <a:ext cx="7212965" cy="11061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lnSpc>
                <a:spcPct val="150000"/>
              </a:lnSpc>
            </a:pPr>
            <a:r>
              <a:rPr lang="zh-CN" alt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使用第一轮高置信伪标签对 </a:t>
            </a: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Teacher </a:t>
            </a:r>
            <a:r>
              <a:rPr lang="zh-CN" alt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进行短周期微调（</a:t>
            </a:r>
            <a:r>
              <a:rPr lang="en-US" altLang="zh-CN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5 </a:t>
            </a:r>
            <a:r>
              <a:rPr lang="en-US" sz="1400" dirty="0" err="1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epoch，AdamW，CE</a:t>
            </a: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+ label smoothing=0.1）。</a:t>
            </a:r>
          </a:p>
          <a:p>
            <a:pPr algn="just">
              <a:lnSpc>
                <a:spcPct val="150000"/>
              </a:lnSpc>
            </a:pPr>
            <a:r>
              <a:rPr lang="zh-CN" alt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意义：让 </a:t>
            </a: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Teacher </a:t>
            </a:r>
            <a:r>
              <a:rPr lang="zh-CN" alt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向无标签数据分布自适应，提升预测一致性。”</a:t>
            </a:r>
            <a:endParaRPr lang="en-US" sz="1600" dirty="0"/>
          </a:p>
        </p:txBody>
      </p:sp>
      <p:sp>
        <p:nvSpPr>
          <p:cNvPr id="16" name="Text 10"/>
          <p:cNvSpPr/>
          <p:nvPr/>
        </p:nvSpPr>
        <p:spPr>
          <a:xfrm>
            <a:off x="4057650" y="4046855"/>
            <a:ext cx="7213600" cy="5257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sz="2000" dirty="0">
                <a:solidFill>
                  <a:srgbClr val="577FD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再生成伪标签</a:t>
            </a:r>
            <a:endParaRPr lang="en-US" sz="1600" dirty="0"/>
          </a:p>
        </p:txBody>
      </p:sp>
      <p:sp>
        <p:nvSpPr>
          <p:cNvPr id="17" name="Text 11"/>
          <p:cNvSpPr/>
          <p:nvPr/>
        </p:nvSpPr>
        <p:spPr>
          <a:xfrm>
            <a:off x="4057650" y="4629785"/>
            <a:ext cx="7212965" cy="11061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lnSpc>
                <a:spcPct val="150000"/>
              </a:lnSpc>
            </a:pPr>
            <a:r>
              <a:rPr lang="zh-CN" alt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用微调后的 </a:t>
            </a:r>
            <a:r>
              <a:rPr lang="en-US" altLang="zh-CN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Teacher </a:t>
            </a:r>
            <a:r>
              <a:rPr lang="zh-CN" alt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重新生成伪标签，供最终训练使用。</a:t>
            </a:r>
            <a:endParaRPr lang="en-US" altLang="zh-CN" sz="1400" dirty="0">
              <a:solidFill>
                <a:srgbClr val="262626"/>
              </a:solidFill>
              <a:latin typeface="MiSans" pitchFamily="34" charset="0"/>
              <a:ea typeface="MiSans" pitchFamily="34" charset="-122"/>
              <a:cs typeface="MiSans" pitchFamily="34" charset="-120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意义：用更一致、更贴合目标域（亚洲人脸）的伪标签替代初轮伪标签，降低训练噪声。</a:t>
            </a:r>
            <a:endParaRPr lang="en-US" sz="16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4-11:33:06-d2sggsm1bb2p4onbon1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4-11:33:05-d2sggse1bb2p4onbomv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468880"/>
            <a:ext cx="5182870" cy="1835150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9-04-11:33:05-d2sggse1bb2p4onbomv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0829" y="3260408"/>
            <a:ext cx="1701800" cy="1701800"/>
          </a:xfrm>
          <a:prstGeom prst="rect">
            <a:avLst/>
          </a:prstGeom>
        </p:spPr>
      </p:pic>
      <p:pic>
        <p:nvPicPr>
          <p:cNvPr id="5" name="Image 3" descr="https://kimi-img.moonshot.cn/pub/slides/slides_tmpl/image/25-09-04-11:33:06-d2sggsm1bb2p4onbon0g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11110" y="2028825"/>
            <a:ext cx="2790825" cy="2800350"/>
          </a:xfrm>
          <a:prstGeom prst="rect">
            <a:avLst/>
          </a:prstGeom>
        </p:spPr>
      </p:pic>
      <p:pic>
        <p:nvPicPr>
          <p:cNvPr id="6" name="Image 4" descr="https://kimi-img.moonshot.cn/pub/slides/slides_tmpl/image/25-09-04-11:33:04-d2sggs61bb2p4onbomu0.png"/>
          <p:cNvPicPr>
            <a:picLocks noChangeAspect="1"/>
          </p:cNvPicPr>
          <p:nvPr/>
        </p:nvPicPr>
        <p:blipFill>
          <a:blip r:embed="rId7">
            <a:alphaModFix amt="40000"/>
          </a:blip>
          <a:stretch>
            <a:fillRect/>
          </a:stretch>
        </p:blipFill>
        <p:spPr>
          <a:xfrm rot="16200000">
            <a:off x="10665460" y="-8255"/>
            <a:ext cx="262890" cy="1170305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8197052" y="2654618"/>
            <a:ext cx="1618942" cy="142954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8500" dirty="0">
                <a:solidFill>
                  <a:srgbClr val="F2F7F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06</a:t>
            </a:r>
            <a:endParaRPr lang="en-US" sz="1600" dirty="0"/>
          </a:p>
        </p:txBody>
      </p:sp>
      <p:sp>
        <p:nvSpPr>
          <p:cNvPr id="8" name="Text 1"/>
          <p:cNvSpPr/>
          <p:nvPr/>
        </p:nvSpPr>
        <p:spPr>
          <a:xfrm>
            <a:off x="586105" y="3133090"/>
            <a:ext cx="7769860" cy="5219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3400" dirty="0">
                <a:solidFill>
                  <a:srgbClr val="0D0D0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最终模型训练与实验设置</a:t>
            </a:r>
            <a:endParaRPr lang="en-US" sz="1600" dirty="0"/>
          </a:p>
        </p:txBody>
      </p:sp>
      <p:sp>
        <p:nvSpPr>
          <p:cNvPr id="9" name="Shape 2"/>
          <p:cNvSpPr/>
          <p:nvPr/>
        </p:nvSpPr>
        <p:spPr>
          <a:xfrm>
            <a:off x="9318547" y="6332566"/>
            <a:ext cx="2063750" cy="0"/>
          </a:xfrm>
          <a:prstGeom prst="straightConnector1">
            <a:avLst/>
          </a:prstGeom>
          <a:noFill/>
          <a:ln w="9525">
            <a:solidFill>
              <a:srgbClr val="000000">
                <a:alpha val="21961"/>
              </a:srgbClr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0" name="Shape 3"/>
          <p:cNvSpPr/>
          <p:nvPr/>
        </p:nvSpPr>
        <p:spPr>
          <a:xfrm>
            <a:off x="576149" y="498250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1" name="Shape 4"/>
          <p:cNvSpPr/>
          <p:nvPr/>
        </p:nvSpPr>
        <p:spPr>
          <a:xfrm>
            <a:off x="576149" y="595224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2" name="Shape 5"/>
          <p:cNvSpPr/>
          <p:nvPr/>
        </p:nvSpPr>
        <p:spPr>
          <a:xfrm>
            <a:off x="576149" y="692198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3" name="Shape 6"/>
          <p:cNvSpPr/>
          <p:nvPr/>
        </p:nvSpPr>
        <p:spPr>
          <a:xfrm>
            <a:off x="531399" y="6143377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" name="Shape 7"/>
          <p:cNvSpPr/>
          <p:nvPr/>
        </p:nvSpPr>
        <p:spPr>
          <a:xfrm>
            <a:off x="531399" y="6240351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" name="Shape 8"/>
          <p:cNvSpPr/>
          <p:nvPr/>
        </p:nvSpPr>
        <p:spPr>
          <a:xfrm>
            <a:off x="531399" y="6337325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4-11:33:17-d2sggve1bb2p4onbonn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86920" cy="6858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4-11:33:17-d2sggve1bb2p4onbono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98780" y="-5142865"/>
            <a:ext cx="13035915" cy="8114665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9-04-11:33:17-d2sggve1bb2p4onbonl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4365" y="1880870"/>
            <a:ext cx="779145" cy="790575"/>
          </a:xfrm>
          <a:prstGeom prst="rect">
            <a:avLst/>
          </a:prstGeom>
        </p:spPr>
      </p:pic>
      <p:pic>
        <p:nvPicPr>
          <p:cNvPr id="5" name="Image 3" descr="https://kimi-img.moonshot.cn/pub/slides/slides_tmpl/image/25-09-04-11:33:17-d2sggve1bb2p4onbonl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2615" y="2307590"/>
            <a:ext cx="779145" cy="790575"/>
          </a:xfrm>
          <a:prstGeom prst="rect">
            <a:avLst/>
          </a:prstGeom>
        </p:spPr>
      </p:pic>
      <p:pic>
        <p:nvPicPr>
          <p:cNvPr id="6" name="Image 4" descr="https://kimi-img.moonshot.cn/pub/slides/slides_tmpl/image/25-09-04-11:33:17-d2sggve1bb2p4onbonl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99600" y="1881505"/>
            <a:ext cx="779145" cy="790575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856298" y="657860"/>
            <a:ext cx="10479405" cy="82292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600" dirty="0">
                <a:solidFill>
                  <a:srgbClr val="0D0D0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最终训练方式</a:t>
            </a:r>
            <a:endParaRPr lang="en-US" sz="1600" dirty="0"/>
          </a:p>
        </p:txBody>
      </p:sp>
      <p:sp>
        <p:nvSpPr>
          <p:cNvPr id="8" name="Text 1"/>
          <p:cNvSpPr/>
          <p:nvPr/>
        </p:nvSpPr>
        <p:spPr>
          <a:xfrm>
            <a:off x="1948180" y="2007870"/>
            <a:ext cx="688975" cy="5365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00000"/>
              </a:lnSpc>
            </a:pPr>
            <a:r>
              <a:rPr lang="en-US" sz="32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</a:t>
            </a:r>
            <a:endParaRPr lang="en-US" sz="1600" dirty="0"/>
          </a:p>
        </p:txBody>
      </p:sp>
      <p:sp>
        <p:nvSpPr>
          <p:cNvPr id="9" name="Text 2"/>
          <p:cNvSpPr/>
          <p:nvPr/>
        </p:nvSpPr>
        <p:spPr>
          <a:xfrm>
            <a:off x="866775" y="2830195"/>
            <a:ext cx="2853690" cy="8312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00000"/>
              </a:lnSpc>
            </a:pPr>
            <a:r>
              <a:rPr lang="en-US" sz="2000" dirty="0">
                <a:solidFill>
                  <a:srgbClr val="577FD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数据组合</a:t>
            </a:r>
            <a:endParaRPr lang="en-US" sz="1600" dirty="0"/>
          </a:p>
        </p:txBody>
      </p:sp>
      <p:sp>
        <p:nvSpPr>
          <p:cNvPr id="10" name="Text 3"/>
          <p:cNvSpPr/>
          <p:nvPr/>
        </p:nvSpPr>
        <p:spPr>
          <a:xfrm>
            <a:off x="866775" y="3543935"/>
            <a:ext cx="2853055" cy="27190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lnSpc>
                <a:spcPct val="150000"/>
              </a:lnSpc>
            </a:pPr>
            <a:r>
              <a:rPr lang="zh-CN" alt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训练数据由：有标签训练集 </a:t>
            </a:r>
            <a:r>
              <a:rPr lang="en-US" altLang="zh-CN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+ </a:t>
            </a:r>
            <a:r>
              <a:rPr lang="zh-CN" alt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第二轮伪标签数据组成；伪标签样本携带置信度 </a:t>
            </a:r>
            <a:r>
              <a:rPr lang="en-US" altLang="zh-CN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conf</a:t>
            </a:r>
            <a:r>
              <a:rPr lang="zh-CN" alt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，用于训练时加权。</a:t>
            </a:r>
            <a:endParaRPr lang="en-US" altLang="zh-CN" sz="1400" dirty="0">
              <a:solidFill>
                <a:srgbClr val="262626"/>
              </a:solidFill>
              <a:latin typeface="MiSans" pitchFamily="34" charset="0"/>
              <a:ea typeface="MiSans" pitchFamily="34" charset="-122"/>
              <a:cs typeface="MiSans" pitchFamily="34" charset="-120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意义：在不额外标注的情况下扩展监督信号，并引入亚洲场景分布。”</a:t>
            </a:r>
            <a:endParaRPr lang="en-US" sz="1600" dirty="0"/>
          </a:p>
        </p:txBody>
      </p:sp>
      <p:sp>
        <p:nvSpPr>
          <p:cNvPr id="11" name="Text 4"/>
          <p:cNvSpPr/>
          <p:nvPr/>
        </p:nvSpPr>
        <p:spPr>
          <a:xfrm>
            <a:off x="5726430" y="2434590"/>
            <a:ext cx="688975" cy="5365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00000"/>
              </a:lnSpc>
            </a:pPr>
            <a:r>
              <a:rPr lang="en-US" sz="32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</a:t>
            </a:r>
            <a:endParaRPr lang="en-US" sz="1600" dirty="0"/>
          </a:p>
        </p:txBody>
      </p:sp>
      <p:sp>
        <p:nvSpPr>
          <p:cNvPr id="12" name="Text 5"/>
          <p:cNvSpPr/>
          <p:nvPr/>
        </p:nvSpPr>
        <p:spPr>
          <a:xfrm>
            <a:off x="4655820" y="3248025"/>
            <a:ext cx="2853690" cy="8312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00000"/>
              </a:lnSpc>
            </a:pPr>
            <a:r>
              <a:rPr lang="en-US" sz="2000" dirty="0">
                <a:solidFill>
                  <a:srgbClr val="577FD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损失与优化</a:t>
            </a:r>
            <a:endParaRPr lang="en-US" sz="1600" dirty="0"/>
          </a:p>
        </p:txBody>
      </p:sp>
      <p:sp>
        <p:nvSpPr>
          <p:cNvPr id="13" name="Text 6"/>
          <p:cNvSpPr/>
          <p:nvPr/>
        </p:nvSpPr>
        <p:spPr>
          <a:xfrm>
            <a:off x="4655820" y="3904575"/>
            <a:ext cx="2853055" cy="27190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lnSpc>
                <a:spcPct val="150000"/>
              </a:lnSpc>
            </a:pPr>
            <a:r>
              <a:rPr lang="zh-CN" alt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监督损失：</a:t>
            </a: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class-balanced </a:t>
            </a:r>
            <a:r>
              <a:rPr lang="zh-CN" alt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加权交叉熵 </a:t>
            </a:r>
            <a:r>
              <a:rPr lang="en-US" altLang="zh-CN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+ </a:t>
            </a: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label smoothing(0.04)。</a:t>
            </a:r>
            <a:r>
              <a:rPr lang="zh-CN" alt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伪标签损失：按 </a:t>
            </a: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conf</a:t>
            </a:r>
            <a:r>
              <a:rPr lang="en-US" altLang="zh-CN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²</a:t>
            </a: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r>
              <a:rPr lang="zh-CN" alt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加权，并设置 </a:t>
            </a: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ramp-up</a:t>
            </a:r>
            <a:r>
              <a:rPr lang="zh-CN" alt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。优化器：</a:t>
            </a:r>
            <a:r>
              <a:rPr lang="en-US" sz="1400" dirty="0" err="1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AdamW</a:t>
            </a: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；</a:t>
            </a:r>
            <a:r>
              <a:rPr lang="zh-CN" alt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学习率：</a:t>
            </a: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warmup + cosine </a:t>
            </a:r>
            <a:r>
              <a:rPr lang="zh-CN" alt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衰减（</a:t>
            </a:r>
            <a:r>
              <a:rPr lang="en-US" sz="1400" dirty="0" err="1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lr→lr_floor</a:t>
            </a: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）。</a:t>
            </a:r>
          </a:p>
          <a:p>
            <a:pPr algn="just">
              <a:lnSpc>
                <a:spcPct val="150000"/>
              </a:lnSpc>
            </a:pPr>
            <a:r>
              <a:rPr lang="zh-CN" alt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意义：用加权与 </a:t>
            </a: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ramp-up </a:t>
            </a:r>
            <a:r>
              <a:rPr lang="zh-CN" alt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降低伪标签噪声对优化过程的冲击。”</a:t>
            </a:r>
            <a:endParaRPr lang="en-US" sz="1600" dirty="0"/>
          </a:p>
        </p:txBody>
      </p:sp>
      <p:sp>
        <p:nvSpPr>
          <p:cNvPr id="14" name="Text 7"/>
          <p:cNvSpPr/>
          <p:nvPr/>
        </p:nvSpPr>
        <p:spPr>
          <a:xfrm>
            <a:off x="9527540" y="2008505"/>
            <a:ext cx="688975" cy="5365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00000"/>
              </a:lnSpc>
            </a:pPr>
            <a:r>
              <a:rPr lang="en-US" sz="32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</a:t>
            </a:r>
            <a:endParaRPr lang="en-US" sz="1600" dirty="0"/>
          </a:p>
        </p:txBody>
      </p:sp>
      <p:sp>
        <p:nvSpPr>
          <p:cNvPr id="15" name="Text 8"/>
          <p:cNvSpPr/>
          <p:nvPr/>
        </p:nvSpPr>
        <p:spPr>
          <a:xfrm>
            <a:off x="8444865" y="2809875"/>
            <a:ext cx="2853690" cy="8312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00000"/>
              </a:lnSpc>
            </a:pPr>
            <a:r>
              <a:rPr lang="en-US" sz="2000" dirty="0">
                <a:solidFill>
                  <a:srgbClr val="577FD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早停与重载</a:t>
            </a:r>
            <a:endParaRPr lang="en-US" sz="1600" dirty="0"/>
          </a:p>
        </p:txBody>
      </p:sp>
      <p:sp>
        <p:nvSpPr>
          <p:cNvPr id="16" name="Text 9"/>
          <p:cNvSpPr/>
          <p:nvPr/>
        </p:nvSpPr>
        <p:spPr>
          <a:xfrm>
            <a:off x="8444865" y="3523615"/>
            <a:ext cx="2853055" cy="27184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lnSpc>
                <a:spcPct val="150000"/>
              </a:lnSpc>
            </a:pPr>
            <a:r>
              <a:rPr lang="zh-CN" alt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以验证集指标（如 </a:t>
            </a: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macro-F1 / acc）</a:t>
            </a:r>
            <a:r>
              <a:rPr lang="zh-CN" alt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选择最优 </a:t>
            </a: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checkpoint，</a:t>
            </a:r>
            <a:r>
              <a:rPr lang="zh-CN" alt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使用 </a:t>
            </a: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early stopping</a:t>
            </a:r>
            <a:r>
              <a:rPr lang="zh-CN" alt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避免过拟合。</a:t>
            </a:r>
            <a:endParaRPr lang="en-US" altLang="zh-CN" sz="1400" dirty="0">
              <a:solidFill>
                <a:srgbClr val="262626"/>
              </a:solidFill>
              <a:latin typeface="MiSans" pitchFamily="34" charset="0"/>
              <a:ea typeface="MiSans" pitchFamily="34" charset="-122"/>
              <a:cs typeface="MiSans" pitchFamily="34" charset="-120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最终报告以测试集结果为主，并结合混淆矩阵分析易混类别。”</a:t>
            </a:r>
            <a:endParaRPr lang="en-US" sz="16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4-11:33:06-d2sggsm1bb2p4onbon1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4-11:33:05-d2sggse1bb2p4onbomv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468880"/>
            <a:ext cx="5182870" cy="1835150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9-04-11:33:05-d2sggse1bb2p4onbomv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0829" y="3260408"/>
            <a:ext cx="1701800" cy="1701800"/>
          </a:xfrm>
          <a:prstGeom prst="rect">
            <a:avLst/>
          </a:prstGeom>
        </p:spPr>
      </p:pic>
      <p:pic>
        <p:nvPicPr>
          <p:cNvPr id="5" name="Image 3" descr="https://kimi-img.moonshot.cn/pub/slides/slides_tmpl/image/25-09-04-11:33:06-d2sggsm1bb2p4onbon0g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11110" y="2028825"/>
            <a:ext cx="2790825" cy="2800350"/>
          </a:xfrm>
          <a:prstGeom prst="rect">
            <a:avLst/>
          </a:prstGeom>
        </p:spPr>
      </p:pic>
      <p:pic>
        <p:nvPicPr>
          <p:cNvPr id="6" name="Image 4" descr="https://kimi-img.moonshot.cn/pub/slides/slides_tmpl/image/25-09-04-11:33:04-d2sggs61bb2p4onbomu0.png"/>
          <p:cNvPicPr>
            <a:picLocks noChangeAspect="1"/>
          </p:cNvPicPr>
          <p:nvPr/>
        </p:nvPicPr>
        <p:blipFill>
          <a:blip r:embed="rId7">
            <a:alphaModFix amt="40000"/>
          </a:blip>
          <a:stretch>
            <a:fillRect/>
          </a:stretch>
        </p:blipFill>
        <p:spPr>
          <a:xfrm rot="16200000">
            <a:off x="10665460" y="-8255"/>
            <a:ext cx="262890" cy="1170305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8197052" y="2654618"/>
            <a:ext cx="1618942" cy="142954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8500" dirty="0">
                <a:solidFill>
                  <a:srgbClr val="F2F7F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01</a:t>
            </a:r>
            <a:endParaRPr lang="en-US" sz="1600" dirty="0"/>
          </a:p>
        </p:txBody>
      </p:sp>
      <p:sp>
        <p:nvSpPr>
          <p:cNvPr id="8" name="Text 1"/>
          <p:cNvSpPr/>
          <p:nvPr/>
        </p:nvSpPr>
        <p:spPr>
          <a:xfrm>
            <a:off x="586105" y="3133090"/>
            <a:ext cx="7769860" cy="5219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3400" dirty="0">
                <a:solidFill>
                  <a:srgbClr val="0D0D0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数据集与数据扩充策略</a:t>
            </a:r>
            <a:endParaRPr lang="en-US" sz="1600" dirty="0"/>
          </a:p>
        </p:txBody>
      </p:sp>
      <p:sp>
        <p:nvSpPr>
          <p:cNvPr id="9" name="Shape 2"/>
          <p:cNvSpPr/>
          <p:nvPr/>
        </p:nvSpPr>
        <p:spPr>
          <a:xfrm>
            <a:off x="9318547" y="6332566"/>
            <a:ext cx="2063750" cy="0"/>
          </a:xfrm>
          <a:prstGeom prst="straightConnector1">
            <a:avLst/>
          </a:prstGeom>
          <a:noFill/>
          <a:ln w="9525">
            <a:solidFill>
              <a:srgbClr val="000000">
                <a:alpha val="21961"/>
              </a:srgbClr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0" name="Shape 3"/>
          <p:cNvSpPr/>
          <p:nvPr/>
        </p:nvSpPr>
        <p:spPr>
          <a:xfrm>
            <a:off x="576149" y="498250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1" name="Shape 4"/>
          <p:cNvSpPr/>
          <p:nvPr/>
        </p:nvSpPr>
        <p:spPr>
          <a:xfrm>
            <a:off x="576149" y="595224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2" name="Shape 5"/>
          <p:cNvSpPr/>
          <p:nvPr/>
        </p:nvSpPr>
        <p:spPr>
          <a:xfrm>
            <a:off x="576149" y="692198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3" name="Shape 6"/>
          <p:cNvSpPr/>
          <p:nvPr/>
        </p:nvSpPr>
        <p:spPr>
          <a:xfrm>
            <a:off x="531399" y="6143377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" name="Shape 7"/>
          <p:cNvSpPr/>
          <p:nvPr/>
        </p:nvSpPr>
        <p:spPr>
          <a:xfrm>
            <a:off x="531399" y="6240351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" name="Shape 8"/>
          <p:cNvSpPr/>
          <p:nvPr/>
        </p:nvSpPr>
        <p:spPr>
          <a:xfrm>
            <a:off x="531399" y="6337325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4-11:33:06-d2sggsm1bb2p4onbon1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4-11:33:10-d2sggtm1bb2p4onbon9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0540" y="5133340"/>
            <a:ext cx="475615" cy="932815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32155" y="905510"/>
            <a:ext cx="10649585" cy="82292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600" dirty="0">
                <a:solidFill>
                  <a:srgbClr val="0D0D0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FER2013 数据集概述</a:t>
            </a:r>
            <a:endParaRPr lang="en-US" sz="1600" dirty="0"/>
          </a:p>
        </p:txBody>
      </p:sp>
      <p:sp>
        <p:nvSpPr>
          <p:cNvPr id="5" name="Shape 1"/>
          <p:cNvSpPr/>
          <p:nvPr/>
        </p:nvSpPr>
        <p:spPr>
          <a:xfrm>
            <a:off x="4328795" y="4899025"/>
            <a:ext cx="3431540" cy="1268095"/>
          </a:xfrm>
          <a:prstGeom prst="trapezoid">
            <a:avLst>
              <a:gd name="adj" fmla="val 26039"/>
            </a:avLst>
          </a:prstGeom>
          <a:gradFill flip="none" rotWithShape="1">
            <a:gsLst>
              <a:gs pos="0">
                <a:srgbClr val="577FD2">
                  <a:alpha val="21000"/>
                </a:srgbClr>
              </a:gs>
              <a:gs pos="68000">
                <a:srgbClr val="F3F7FA">
                  <a:alpha val="0"/>
                </a:srgbClr>
              </a:gs>
              <a:gs pos="100000">
                <a:srgbClr val="F3F7FA">
                  <a:alpha val="0"/>
                </a:srgbClr>
              </a:gs>
            </a:gsLst>
            <a:lin ang="5400000" scaled="1"/>
          </a:gradFill>
          <a:ln/>
        </p:spPr>
        <p:txBody>
          <a:bodyPr/>
          <a:lstStyle/>
          <a:p>
            <a:endParaRPr lang="zh-CN" altLang="en-US"/>
          </a:p>
        </p:txBody>
      </p:sp>
      <p:pic>
        <p:nvPicPr>
          <p:cNvPr id="6" name="Image 2" descr="https://kimi-img.moonshot.cn/pub/slides/slides_tmpl/image/25-09-04-11:33:12-d2sggu61bb2p4onbone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89780" y="2643505"/>
            <a:ext cx="2904490" cy="3145790"/>
          </a:xfrm>
          <a:prstGeom prst="rect">
            <a:avLst/>
          </a:prstGeom>
        </p:spPr>
      </p:pic>
      <p:pic>
        <p:nvPicPr>
          <p:cNvPr id="7" name="Image 3" descr="https://kimi-img.moonshot.cn/pub/slides/slides_tmpl/image/25-09-04-11:33:10-d2sggtm1bb2p4onbonag.png"/>
          <p:cNvPicPr>
            <a:picLocks noChangeAspect="1"/>
          </p:cNvPicPr>
          <p:nvPr/>
        </p:nvPicPr>
        <p:blipFill>
          <a:blip r:embed="rId6">
            <a:alphaModFix amt="60000"/>
          </a:blip>
          <a:stretch>
            <a:fillRect/>
          </a:stretch>
        </p:blipFill>
        <p:spPr>
          <a:xfrm flipH="1" flipV="1">
            <a:off x="6543040" y="2043430"/>
            <a:ext cx="1456690" cy="1456690"/>
          </a:xfrm>
          <a:prstGeom prst="rect">
            <a:avLst/>
          </a:prstGeom>
        </p:spPr>
      </p:pic>
      <p:pic>
        <p:nvPicPr>
          <p:cNvPr id="8" name="Image 4" descr="https://kimi-img.moonshot.cn/pub/slides/slides_tmpl/image/25-09-04-11:33:09-d2sggte1bb2p4onbon6g.png"/>
          <p:cNvPicPr>
            <a:picLocks noChangeAspect="1"/>
          </p:cNvPicPr>
          <p:nvPr/>
        </p:nvPicPr>
        <p:blipFill>
          <a:blip r:embed="rId7">
            <a:alphaModFix amt="60000"/>
          </a:blip>
          <a:stretch>
            <a:fillRect/>
          </a:stretch>
        </p:blipFill>
        <p:spPr>
          <a:xfrm>
            <a:off x="4328795" y="5132070"/>
            <a:ext cx="461645" cy="462915"/>
          </a:xfrm>
          <a:prstGeom prst="rect">
            <a:avLst/>
          </a:prstGeom>
        </p:spPr>
      </p:pic>
      <p:pic>
        <p:nvPicPr>
          <p:cNvPr id="9" name="Image 5" descr="https://kimi-img.moonshot.cn/pub/slides/slides_tmpl/image/25-09-04-11:33:04-d2sggs61bb2p4onbomu0.png"/>
          <p:cNvPicPr>
            <a:picLocks noChangeAspect="1"/>
          </p:cNvPicPr>
          <p:nvPr/>
        </p:nvPicPr>
        <p:blipFill>
          <a:blip r:embed="rId8">
            <a:alphaModFix amt="40000"/>
          </a:blip>
          <a:stretch>
            <a:fillRect/>
          </a:stretch>
        </p:blipFill>
        <p:spPr>
          <a:xfrm rot="16200000">
            <a:off x="10665460" y="-8255"/>
            <a:ext cx="262890" cy="1170305"/>
          </a:xfrm>
          <a:prstGeom prst="rect">
            <a:avLst/>
          </a:prstGeom>
        </p:spPr>
      </p:pic>
      <p:sp>
        <p:nvSpPr>
          <p:cNvPr id="10" name="Shape 2"/>
          <p:cNvSpPr/>
          <p:nvPr/>
        </p:nvSpPr>
        <p:spPr>
          <a:xfrm>
            <a:off x="9318547" y="6332566"/>
            <a:ext cx="2063750" cy="0"/>
          </a:xfrm>
          <a:prstGeom prst="straightConnector1">
            <a:avLst/>
          </a:prstGeom>
          <a:noFill/>
          <a:ln w="9525">
            <a:solidFill>
              <a:srgbClr val="000000">
                <a:alpha val="21961"/>
              </a:srgbClr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1" name="Shape 3"/>
          <p:cNvSpPr/>
          <p:nvPr/>
        </p:nvSpPr>
        <p:spPr>
          <a:xfrm>
            <a:off x="576149" y="498250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2" name="Shape 4"/>
          <p:cNvSpPr/>
          <p:nvPr/>
        </p:nvSpPr>
        <p:spPr>
          <a:xfrm>
            <a:off x="576149" y="595224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3" name="Shape 5"/>
          <p:cNvSpPr/>
          <p:nvPr/>
        </p:nvSpPr>
        <p:spPr>
          <a:xfrm>
            <a:off x="576149" y="692198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" name="Shape 6"/>
          <p:cNvSpPr/>
          <p:nvPr/>
        </p:nvSpPr>
        <p:spPr>
          <a:xfrm>
            <a:off x="531399" y="6143377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" name="Shape 7"/>
          <p:cNvSpPr/>
          <p:nvPr/>
        </p:nvSpPr>
        <p:spPr>
          <a:xfrm>
            <a:off x="531399" y="6240351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6" name="Shape 8"/>
          <p:cNvSpPr/>
          <p:nvPr/>
        </p:nvSpPr>
        <p:spPr>
          <a:xfrm>
            <a:off x="531399" y="6337325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7" name="Text 9"/>
          <p:cNvSpPr/>
          <p:nvPr/>
        </p:nvSpPr>
        <p:spPr>
          <a:xfrm>
            <a:off x="732155" y="2643505"/>
            <a:ext cx="4998085" cy="3854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577FD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类别与规模</a:t>
            </a:r>
            <a:endParaRPr lang="en-US" sz="1600" dirty="0"/>
          </a:p>
        </p:txBody>
      </p:sp>
      <p:sp>
        <p:nvSpPr>
          <p:cNvPr id="18" name="Text 10"/>
          <p:cNvSpPr/>
          <p:nvPr/>
        </p:nvSpPr>
        <p:spPr>
          <a:xfrm>
            <a:off x="732155" y="3028950"/>
            <a:ext cx="3596640" cy="29629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FER2013 共 7 类表情，35,887 张 48×48 灰度图，训练/验证/测试划分公开，原始数据量小且类别极度不平衡，“Happy” 占比 26% 而“Disgust”仅 1%。</a:t>
            </a:r>
            <a:endParaRPr lang="en-US" sz="1600" dirty="0"/>
          </a:p>
        </p:txBody>
      </p:sp>
      <p:sp>
        <p:nvSpPr>
          <p:cNvPr id="19" name="Text 11"/>
          <p:cNvSpPr/>
          <p:nvPr/>
        </p:nvSpPr>
        <p:spPr>
          <a:xfrm>
            <a:off x="7999730" y="2643505"/>
            <a:ext cx="4997450" cy="3435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577FD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标签噪声与主观性</a:t>
            </a:r>
            <a:endParaRPr lang="en-US" sz="1600" dirty="0"/>
          </a:p>
        </p:txBody>
      </p:sp>
      <p:sp>
        <p:nvSpPr>
          <p:cNvPr id="20" name="Text 12"/>
          <p:cNvSpPr/>
          <p:nvPr/>
        </p:nvSpPr>
        <p:spPr>
          <a:xfrm>
            <a:off x="7999730" y="3023870"/>
            <a:ext cx="3596640" cy="27654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表情本身主观性强，众包标注导致 10% 以上样本存在歧义，直接训练易过拟合且少数类召回低，需后续清洗与加权策略。</a:t>
            </a:r>
            <a:endParaRPr lang="en-US" sz="1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4-11:33:17-d2sggve1bb2p4onbono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1745615" y="1824990"/>
            <a:ext cx="10120630" cy="4395470"/>
          </a:xfrm>
          <a:prstGeom prst="roundRect">
            <a:avLst>
              <a:gd name="adj" fmla="val 7194"/>
            </a:avLst>
          </a:prstGeom>
          <a:gradFill flip="none" rotWithShape="1">
            <a:gsLst>
              <a:gs pos="0">
                <a:srgbClr val="2F5BEE">
                  <a:alpha val="17000"/>
                </a:srgbClr>
              </a:gs>
              <a:gs pos="57000">
                <a:srgbClr val="EAEEF4">
                  <a:alpha val="0"/>
                </a:srgbClr>
              </a:gs>
              <a:gs pos="100000">
                <a:srgbClr val="FFFFFF"/>
              </a:gs>
            </a:gsLst>
            <a:path path="circle">
              <a:fillToRect l="100000" t="100000"/>
            </a:path>
            <a:tileRect r="-100000" b="-100000"/>
          </a:gra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" name="Text 1"/>
          <p:cNvSpPr/>
          <p:nvPr/>
        </p:nvSpPr>
        <p:spPr>
          <a:xfrm>
            <a:off x="541020" y="532130"/>
            <a:ext cx="10993120" cy="979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sz="3600" dirty="0">
                <a:solidFill>
                  <a:srgbClr val="0D0D0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数据扩充与组织方式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5177791" y="3709209"/>
            <a:ext cx="0" cy="928914"/>
          </a:xfrm>
          <a:prstGeom prst="line">
            <a:avLst/>
          </a:prstGeom>
          <a:noFill/>
          <a:ln w="19050">
            <a:solidFill>
              <a:srgbClr val="D9D9D9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" name="Shape 3"/>
          <p:cNvSpPr/>
          <p:nvPr/>
        </p:nvSpPr>
        <p:spPr>
          <a:xfrm>
            <a:off x="8518526" y="3709209"/>
            <a:ext cx="0" cy="928914"/>
          </a:xfrm>
          <a:prstGeom prst="line">
            <a:avLst/>
          </a:prstGeom>
          <a:noFill/>
          <a:ln w="19050">
            <a:solidFill>
              <a:srgbClr val="D9D9D9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zh-CN" altLang="en-US"/>
          </a:p>
        </p:txBody>
      </p:sp>
      <p:pic>
        <p:nvPicPr>
          <p:cNvPr id="7" name="Image 1" descr="https://kimi-img.moonshot.cn/pub/slides/slides_tmpl/image/25-09-04-11:33:08-d2sggt61bb2p4onbon5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3660000">
            <a:off x="859790" y="1539875"/>
            <a:ext cx="1212850" cy="1104900"/>
          </a:xfrm>
          <a:prstGeom prst="rect">
            <a:avLst/>
          </a:prstGeom>
        </p:spPr>
      </p:pic>
      <p:pic>
        <p:nvPicPr>
          <p:cNvPr id="8" name="Image 2" descr="https://kimi-img.moonshot.cn/pub/slides/slides_tmpl/image/25-09-04-11:33:06-d2sggsm1bb2p4onbon0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6860" y="2763520"/>
            <a:ext cx="534670" cy="537210"/>
          </a:xfrm>
          <a:prstGeom prst="rect">
            <a:avLst/>
          </a:prstGeom>
        </p:spPr>
      </p:pic>
      <p:pic>
        <p:nvPicPr>
          <p:cNvPr id="9" name="Image 3" descr="https://kimi-img.moonshot.cn/pub/slides/slides_tmpl/image/25-09-04-11:33:17-d2sggve1bb2p4onbonm0.png"/>
          <p:cNvPicPr>
            <a:picLocks noChangeAspect="1"/>
          </p:cNvPicPr>
          <p:nvPr/>
        </p:nvPicPr>
        <p:blipFill>
          <a:blip r:embed="rId6">
            <a:alphaModFix amt="60000"/>
          </a:blip>
          <a:stretch>
            <a:fillRect/>
          </a:stretch>
        </p:blipFill>
        <p:spPr>
          <a:xfrm rot="1080000">
            <a:off x="-203835" y="4772025"/>
            <a:ext cx="852805" cy="2002790"/>
          </a:xfrm>
          <a:prstGeom prst="rect">
            <a:avLst/>
          </a:prstGeom>
        </p:spPr>
      </p:pic>
      <p:pic>
        <p:nvPicPr>
          <p:cNvPr id="10" name="Image 4" descr="https://kimi-img.moonshot.cn/pub/slides/slides_tmpl/image/25-09-04-11:33:04-d2sggs61bb2p4onbomu0.png"/>
          <p:cNvPicPr>
            <a:picLocks noChangeAspect="1"/>
          </p:cNvPicPr>
          <p:nvPr/>
        </p:nvPicPr>
        <p:blipFill>
          <a:blip r:embed="rId7">
            <a:alphaModFix amt="40000"/>
          </a:blip>
          <a:stretch>
            <a:fillRect/>
          </a:stretch>
        </p:blipFill>
        <p:spPr>
          <a:xfrm rot="16200000">
            <a:off x="10665460" y="-8255"/>
            <a:ext cx="262890" cy="1170305"/>
          </a:xfrm>
          <a:prstGeom prst="rect">
            <a:avLst/>
          </a:prstGeom>
        </p:spPr>
      </p:pic>
      <p:sp>
        <p:nvSpPr>
          <p:cNvPr id="11" name="Text 4"/>
          <p:cNvSpPr/>
          <p:nvPr/>
        </p:nvSpPr>
        <p:spPr>
          <a:xfrm>
            <a:off x="2246630" y="2352040"/>
            <a:ext cx="2514600" cy="7867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00000"/>
              </a:lnSpc>
            </a:pPr>
            <a:r>
              <a:rPr lang="en-US" sz="2000" dirty="0">
                <a:solidFill>
                  <a:srgbClr val="577FD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离线增强策略</a:t>
            </a:r>
            <a:endParaRPr lang="en-US" sz="1600" dirty="0"/>
          </a:p>
        </p:txBody>
      </p:sp>
      <p:sp>
        <p:nvSpPr>
          <p:cNvPr id="12" name="Text 5"/>
          <p:cNvSpPr/>
          <p:nvPr/>
        </p:nvSpPr>
        <p:spPr>
          <a:xfrm>
            <a:off x="2268855" y="3138805"/>
            <a:ext cx="2513965" cy="29876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lnSpc>
                <a:spcPct val="150000"/>
              </a:lnSpc>
            </a:pPr>
            <a:r>
              <a:rPr lang="zh-CN" alt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对 </a:t>
            </a:r>
            <a:r>
              <a:rPr lang="en-US" altLang="zh-CN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FER2013 </a:t>
            </a:r>
            <a:r>
              <a:rPr lang="zh-CN" alt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有标签训练集进行常规数据增强（如随机水平翻转、轻微旋转、亮度</a:t>
            </a:r>
            <a:r>
              <a:rPr lang="en-US" altLang="zh-CN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/</a:t>
            </a:r>
            <a:r>
              <a:rPr lang="zh-CN" alt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对比度扰动、随机遮挡等），以提升对姿态</a:t>
            </a:r>
            <a:r>
              <a:rPr lang="en-US" altLang="zh-CN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/</a:t>
            </a:r>
            <a:r>
              <a:rPr lang="zh-CN" alt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光照变化的鲁棒性。</a:t>
            </a:r>
            <a:endParaRPr lang="en-US" altLang="zh-CN" sz="1400" dirty="0">
              <a:solidFill>
                <a:srgbClr val="262626"/>
              </a:solidFill>
              <a:latin typeface="MiSans" pitchFamily="34" charset="0"/>
              <a:ea typeface="MiSans" pitchFamily="34" charset="-122"/>
              <a:cs typeface="MiSans" pitchFamily="34" charset="-120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意义：降低过拟合，提升模型对真实场景变化的泛化。</a:t>
            </a:r>
            <a:endParaRPr lang="en-US" sz="1400" dirty="0">
              <a:solidFill>
                <a:srgbClr val="262626"/>
              </a:solidFill>
              <a:latin typeface="MiSans" pitchFamily="34" charset="0"/>
              <a:ea typeface="MiSans" pitchFamily="34" charset="-122"/>
              <a:cs typeface="MiSans" pitchFamily="34" charset="-120"/>
            </a:endParaRPr>
          </a:p>
        </p:txBody>
      </p:sp>
      <p:sp>
        <p:nvSpPr>
          <p:cNvPr id="13" name="Text 6"/>
          <p:cNvSpPr/>
          <p:nvPr/>
        </p:nvSpPr>
        <p:spPr>
          <a:xfrm>
            <a:off x="5568950" y="2359025"/>
            <a:ext cx="2514600" cy="7867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00000"/>
              </a:lnSpc>
            </a:pPr>
            <a:r>
              <a:rPr lang="en-US" sz="2000" dirty="0">
                <a:solidFill>
                  <a:srgbClr val="577FD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规模与格式</a:t>
            </a:r>
            <a:endParaRPr lang="en-US" sz="1600" dirty="0"/>
          </a:p>
        </p:txBody>
      </p:sp>
      <p:sp>
        <p:nvSpPr>
          <p:cNvPr id="14" name="Text 7"/>
          <p:cNvSpPr/>
          <p:nvPr/>
        </p:nvSpPr>
        <p:spPr>
          <a:xfrm>
            <a:off x="5591175" y="3145790"/>
            <a:ext cx="2513965" cy="29800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lnSpc>
                <a:spcPct val="150000"/>
              </a:lnSpc>
            </a:pPr>
            <a:r>
              <a:rPr lang="zh-CN" alt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将数据统一整理为 </a:t>
            </a:r>
            <a:r>
              <a:rPr lang="en-US" altLang="zh-CN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CSV</a:t>
            </a:r>
            <a:r>
              <a:rPr lang="zh-CN" alt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（与 </a:t>
            </a:r>
            <a:r>
              <a:rPr lang="en-US" altLang="zh-CN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FER2013 </a:t>
            </a:r>
            <a:r>
              <a:rPr lang="zh-CN" alt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字段兼容），便于在同一 </a:t>
            </a:r>
            <a:r>
              <a:rPr lang="en-US" altLang="zh-CN" sz="1400" dirty="0" err="1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dataloader</a:t>
            </a:r>
            <a:r>
              <a:rPr lang="en-US" altLang="zh-CN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/</a:t>
            </a:r>
            <a:r>
              <a:rPr lang="zh-CN" alt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训练脚本中同时读取有标签与无标签数据。</a:t>
            </a:r>
            <a:endParaRPr lang="en-US" altLang="zh-CN" sz="1400" dirty="0">
              <a:solidFill>
                <a:srgbClr val="262626"/>
              </a:solidFill>
              <a:latin typeface="MiSans" pitchFamily="34" charset="0"/>
              <a:ea typeface="MiSans" pitchFamily="34" charset="-122"/>
              <a:cs typeface="MiSans" pitchFamily="34" charset="-120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意义：保证训练流程可复现、可审计，且后续伪标签文件可直接拼接训练。</a:t>
            </a:r>
            <a:endParaRPr lang="en-US" altLang="zh-CN" sz="1400" dirty="0">
              <a:solidFill>
                <a:srgbClr val="262626"/>
              </a:solidFill>
              <a:latin typeface="MiSans" pitchFamily="34" charset="0"/>
              <a:ea typeface="MiSans" pitchFamily="34" charset="-122"/>
              <a:cs typeface="MiSans" pitchFamily="34" charset="-120"/>
            </a:endParaRPr>
          </a:p>
          <a:p>
            <a:pPr algn="just">
              <a:lnSpc>
                <a:spcPct val="150000"/>
              </a:lnSpc>
            </a:pPr>
            <a:endParaRPr lang="en-US" sz="1600" dirty="0"/>
          </a:p>
        </p:txBody>
      </p:sp>
      <p:sp>
        <p:nvSpPr>
          <p:cNvPr id="15" name="Text 8"/>
          <p:cNvSpPr/>
          <p:nvPr/>
        </p:nvSpPr>
        <p:spPr>
          <a:xfrm>
            <a:off x="8852535" y="2379345"/>
            <a:ext cx="2514600" cy="7867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00000"/>
              </a:lnSpc>
            </a:pPr>
            <a:r>
              <a:rPr lang="en-US" sz="2000" dirty="0">
                <a:solidFill>
                  <a:srgbClr val="577FD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无标签池构建</a:t>
            </a:r>
            <a:endParaRPr lang="en-US" sz="1600" dirty="0"/>
          </a:p>
        </p:txBody>
      </p:sp>
      <p:sp>
        <p:nvSpPr>
          <p:cNvPr id="16" name="Text 9"/>
          <p:cNvSpPr/>
          <p:nvPr/>
        </p:nvSpPr>
        <p:spPr>
          <a:xfrm>
            <a:off x="8874760" y="3166110"/>
            <a:ext cx="2513965" cy="29597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lnSpc>
                <a:spcPct val="150000"/>
              </a:lnSpc>
            </a:pPr>
            <a:r>
              <a:rPr lang="zh-CN" alt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从亚洲影视剧</a:t>
            </a:r>
            <a:r>
              <a:rPr lang="en-US" altLang="zh-CN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/</a:t>
            </a:r>
            <a:r>
              <a:rPr lang="zh-CN" alt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综艺等公开视频中人工筛选人脸表情片段，进行人脸检测与对齐后构建无标签池，与 </a:t>
            </a:r>
            <a:r>
              <a:rPr lang="en-US" altLang="zh-CN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FER2013 </a:t>
            </a:r>
            <a:r>
              <a:rPr lang="zh-CN" alt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数据并行存放，用于伪标签半监督训练。</a:t>
            </a:r>
            <a:endParaRPr lang="en-US" altLang="zh-CN" sz="1400" dirty="0">
              <a:solidFill>
                <a:srgbClr val="262626"/>
              </a:solidFill>
              <a:latin typeface="MiSans" pitchFamily="34" charset="0"/>
              <a:ea typeface="MiSans" pitchFamily="34" charset="-122"/>
              <a:cs typeface="MiSans" pitchFamily="34" charset="-120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动机：缓解 </a:t>
            </a:r>
            <a:r>
              <a:rPr lang="en-US" altLang="zh-CN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FER2013 </a:t>
            </a:r>
            <a:r>
              <a:rPr lang="zh-CN" alt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与亚洲人脸在面部结构上的分布偏移，提升面向亚洲场景的泛化能力。</a:t>
            </a:r>
            <a:endParaRPr lang="en-US" sz="1400" dirty="0">
              <a:solidFill>
                <a:srgbClr val="262626"/>
              </a:solidFill>
              <a:latin typeface="MiSans" pitchFamily="34" charset="0"/>
              <a:ea typeface="MiSans" pitchFamily="34" charset="-122"/>
              <a:cs typeface="MiSans" pitchFamily="34" charset="-120"/>
            </a:endParaRPr>
          </a:p>
        </p:txBody>
      </p:sp>
      <p:sp>
        <p:nvSpPr>
          <p:cNvPr id="17" name="Text 10"/>
          <p:cNvSpPr/>
          <p:nvPr/>
        </p:nvSpPr>
        <p:spPr>
          <a:xfrm>
            <a:off x="3012661" y="2532270"/>
            <a:ext cx="2208696" cy="1778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333333"/>
                </a:solidFill>
                <a:latin typeface="微软雅黑" pitchFamily="34" charset="0"/>
                <a:ea typeface="微软雅黑" pitchFamily="34" charset="-122"/>
                <a:cs typeface="微软雅黑" pitchFamily="34" charset="-120"/>
              </a:rPr>
              <a:t> </a:t>
            </a:r>
            <a:endParaRPr lang="en-US" sz="16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4-11:33:06-d2sggsm1bb2p4onbon1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4-11:33:05-d2sggse1bb2p4onbomv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468880"/>
            <a:ext cx="5182870" cy="1835150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9-04-11:33:05-d2sggse1bb2p4onbomv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0829" y="3260408"/>
            <a:ext cx="1701800" cy="1701800"/>
          </a:xfrm>
          <a:prstGeom prst="rect">
            <a:avLst/>
          </a:prstGeom>
        </p:spPr>
      </p:pic>
      <p:pic>
        <p:nvPicPr>
          <p:cNvPr id="5" name="Image 3" descr="https://kimi-img.moonshot.cn/pub/slides/slides_tmpl/image/25-09-04-11:33:06-d2sggsm1bb2p4onbon0g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11110" y="2028825"/>
            <a:ext cx="2790825" cy="2800350"/>
          </a:xfrm>
          <a:prstGeom prst="rect">
            <a:avLst/>
          </a:prstGeom>
        </p:spPr>
      </p:pic>
      <p:pic>
        <p:nvPicPr>
          <p:cNvPr id="6" name="Image 4" descr="https://kimi-img.moonshot.cn/pub/slides/slides_tmpl/image/25-09-04-11:33:04-d2sggs61bb2p4onbomu0.png"/>
          <p:cNvPicPr>
            <a:picLocks noChangeAspect="1"/>
          </p:cNvPicPr>
          <p:nvPr/>
        </p:nvPicPr>
        <p:blipFill>
          <a:blip r:embed="rId7">
            <a:alphaModFix amt="40000"/>
          </a:blip>
          <a:stretch>
            <a:fillRect/>
          </a:stretch>
        </p:blipFill>
        <p:spPr>
          <a:xfrm rot="16200000">
            <a:off x="10665460" y="-8255"/>
            <a:ext cx="262890" cy="1170305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8197052" y="2654618"/>
            <a:ext cx="1618942" cy="142954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8500" dirty="0">
                <a:solidFill>
                  <a:srgbClr val="F2F7F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02</a:t>
            </a:r>
            <a:endParaRPr lang="en-US" sz="1600" dirty="0"/>
          </a:p>
        </p:txBody>
      </p:sp>
      <p:sp>
        <p:nvSpPr>
          <p:cNvPr id="8" name="Text 1"/>
          <p:cNvSpPr/>
          <p:nvPr/>
        </p:nvSpPr>
        <p:spPr>
          <a:xfrm>
            <a:off x="586105" y="3133090"/>
            <a:ext cx="7769860" cy="5219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3400" dirty="0">
                <a:solidFill>
                  <a:srgbClr val="0D0D0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两阶段半监督训练</a:t>
            </a:r>
            <a:endParaRPr lang="en-US" sz="1600" dirty="0"/>
          </a:p>
        </p:txBody>
      </p:sp>
      <p:sp>
        <p:nvSpPr>
          <p:cNvPr id="9" name="Shape 2"/>
          <p:cNvSpPr/>
          <p:nvPr/>
        </p:nvSpPr>
        <p:spPr>
          <a:xfrm>
            <a:off x="9318547" y="6332566"/>
            <a:ext cx="2063750" cy="0"/>
          </a:xfrm>
          <a:prstGeom prst="straightConnector1">
            <a:avLst/>
          </a:prstGeom>
          <a:noFill/>
          <a:ln w="9525">
            <a:solidFill>
              <a:srgbClr val="000000">
                <a:alpha val="21961"/>
              </a:srgbClr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0" name="Shape 3"/>
          <p:cNvSpPr/>
          <p:nvPr/>
        </p:nvSpPr>
        <p:spPr>
          <a:xfrm>
            <a:off x="576149" y="498250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1" name="Shape 4"/>
          <p:cNvSpPr/>
          <p:nvPr/>
        </p:nvSpPr>
        <p:spPr>
          <a:xfrm>
            <a:off x="576149" y="595224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2" name="Shape 5"/>
          <p:cNvSpPr/>
          <p:nvPr/>
        </p:nvSpPr>
        <p:spPr>
          <a:xfrm>
            <a:off x="576149" y="692198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3" name="Shape 6"/>
          <p:cNvSpPr/>
          <p:nvPr/>
        </p:nvSpPr>
        <p:spPr>
          <a:xfrm>
            <a:off x="531399" y="6143377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" name="Shape 7"/>
          <p:cNvSpPr/>
          <p:nvPr/>
        </p:nvSpPr>
        <p:spPr>
          <a:xfrm>
            <a:off x="531399" y="6240351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" name="Shape 8"/>
          <p:cNvSpPr/>
          <p:nvPr/>
        </p:nvSpPr>
        <p:spPr>
          <a:xfrm>
            <a:off x="531399" y="6337325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4-11:33:06-d2sggsm1bb2p4onbon1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56298" y="657860"/>
            <a:ext cx="10479405" cy="82292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600" dirty="0">
                <a:solidFill>
                  <a:srgbClr val="0D0D0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整体方法概览</a:t>
            </a:r>
            <a:endParaRPr lang="en-US" sz="1600" dirty="0"/>
          </a:p>
        </p:txBody>
      </p:sp>
      <p:sp>
        <p:nvSpPr>
          <p:cNvPr id="4" name="Shape 1"/>
          <p:cNvSpPr/>
          <p:nvPr/>
        </p:nvSpPr>
        <p:spPr>
          <a:xfrm>
            <a:off x="4267201" y="3391074"/>
            <a:ext cx="0" cy="928914"/>
          </a:xfrm>
          <a:prstGeom prst="line">
            <a:avLst/>
          </a:prstGeom>
          <a:noFill/>
          <a:ln w="19050">
            <a:solidFill>
              <a:srgbClr val="D9D9D9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" name="Shape 2"/>
          <p:cNvSpPr/>
          <p:nvPr/>
        </p:nvSpPr>
        <p:spPr>
          <a:xfrm>
            <a:off x="7924801" y="3391074"/>
            <a:ext cx="0" cy="928914"/>
          </a:xfrm>
          <a:prstGeom prst="line">
            <a:avLst/>
          </a:prstGeom>
          <a:noFill/>
          <a:ln w="19050">
            <a:solidFill>
              <a:srgbClr val="D9D9D9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zh-CN" altLang="en-US"/>
          </a:p>
        </p:txBody>
      </p:sp>
      <p:pic>
        <p:nvPicPr>
          <p:cNvPr id="6" name="Image 1" descr="https://kimi-img.moonshot.cn/pub/slides/slides_tmpl/image/25-09-04-11:33:04-d2sggs61bb2p4onbomug.png"/>
          <p:cNvPicPr>
            <a:picLocks noChangeAspect="1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 flipV="1">
            <a:off x="10751820" y="428625"/>
            <a:ext cx="762000" cy="76200"/>
          </a:xfrm>
          <a:prstGeom prst="rect">
            <a:avLst/>
          </a:prstGeom>
        </p:spPr>
      </p:pic>
      <p:pic>
        <p:nvPicPr>
          <p:cNvPr id="7" name="Image 2" descr="https://kimi-img.moonshot.cn/pub/slides/slides_tmpl/image/25-09-04-11:33:04-d2sggs61bb2p4onbomug.png"/>
          <p:cNvPicPr>
            <a:picLocks noChangeAspect="1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 flipV="1">
            <a:off x="10751820" y="559435"/>
            <a:ext cx="762000" cy="76200"/>
          </a:xfrm>
          <a:prstGeom prst="rect">
            <a:avLst/>
          </a:prstGeom>
        </p:spPr>
      </p:pic>
      <p:pic>
        <p:nvPicPr>
          <p:cNvPr id="8" name="Image 3" descr="https://kimi-img.moonshot.cn/pub/slides/slides_tmpl/image/25-09-04-11:33:16-d2sggv61bb2p4onbonkg.png"/>
          <p:cNvPicPr>
            <a:picLocks noChangeAspect="1"/>
          </p:cNvPicPr>
          <p:nvPr/>
        </p:nvPicPr>
        <p:blipFill>
          <a:blip r:embed="rId5">
            <a:alphaModFix amt="60000"/>
          </a:blip>
          <a:stretch>
            <a:fillRect/>
          </a:stretch>
        </p:blipFill>
        <p:spPr>
          <a:xfrm>
            <a:off x="59055" y="5581650"/>
            <a:ext cx="12192000" cy="1314450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1127760" y="2645410"/>
            <a:ext cx="2853690" cy="8312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00000"/>
              </a:lnSpc>
            </a:pPr>
            <a:r>
              <a:rPr lang="en-US" sz="2000" dirty="0">
                <a:solidFill>
                  <a:srgbClr val="577FD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阶段一：Teacher 训练</a:t>
            </a:r>
            <a:endParaRPr lang="en-US" sz="1600" dirty="0"/>
          </a:p>
        </p:txBody>
      </p:sp>
      <p:sp>
        <p:nvSpPr>
          <p:cNvPr id="10" name="Text 4"/>
          <p:cNvSpPr/>
          <p:nvPr/>
        </p:nvSpPr>
        <p:spPr>
          <a:xfrm>
            <a:off x="1127760" y="3359150"/>
            <a:ext cx="2853055" cy="25158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lnSpc>
                <a:spcPct val="150000"/>
              </a:lnSpc>
            </a:pPr>
            <a:r>
              <a:rPr lang="zh-CN" alt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使用有标签数据训练 </a:t>
            </a:r>
            <a:r>
              <a:rPr lang="en-US" altLang="zh-CN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Teacher</a:t>
            </a:r>
            <a:r>
              <a:rPr lang="zh-CN" alt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。损失：</a:t>
            </a:r>
            <a:r>
              <a:rPr lang="en-US" altLang="zh-CN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class-balanced </a:t>
            </a:r>
            <a:r>
              <a:rPr lang="zh-CN" alt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加权交叉熵 </a:t>
            </a:r>
            <a:r>
              <a:rPr lang="en-US" altLang="zh-CN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+ label smoothing</a:t>
            </a:r>
            <a:r>
              <a:rPr lang="zh-CN" alt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。</a:t>
            </a:r>
            <a:endParaRPr lang="en-US" altLang="zh-CN" sz="1400" dirty="0">
              <a:solidFill>
                <a:srgbClr val="262626"/>
              </a:solidFill>
              <a:latin typeface="MiSans" pitchFamily="34" charset="0"/>
              <a:ea typeface="MiSans" pitchFamily="34" charset="-122"/>
              <a:cs typeface="MiSans" pitchFamily="34" charset="-120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意义：获得稳定、对少数类更友好的教师，为伪标签提供可靠先验。”</a:t>
            </a:r>
            <a:endParaRPr lang="en-US" sz="1600" dirty="0"/>
          </a:p>
        </p:txBody>
      </p:sp>
      <p:sp>
        <p:nvSpPr>
          <p:cNvPr id="11" name="Text 5"/>
          <p:cNvSpPr/>
          <p:nvPr/>
        </p:nvSpPr>
        <p:spPr>
          <a:xfrm>
            <a:off x="4728210" y="2085975"/>
            <a:ext cx="2853690" cy="8312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00000"/>
              </a:lnSpc>
            </a:pPr>
            <a:r>
              <a:rPr lang="en-US" sz="2000" dirty="0">
                <a:solidFill>
                  <a:srgbClr val="577FD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阶段二：伪标签驱动</a:t>
            </a:r>
            <a:endParaRPr lang="en-US" sz="1600" dirty="0"/>
          </a:p>
        </p:txBody>
      </p:sp>
      <p:sp>
        <p:nvSpPr>
          <p:cNvPr id="12" name="Text 6"/>
          <p:cNvSpPr/>
          <p:nvPr/>
        </p:nvSpPr>
        <p:spPr>
          <a:xfrm>
            <a:off x="4728210" y="2799715"/>
            <a:ext cx="2853055" cy="25158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lnSpc>
                <a:spcPct val="150000"/>
              </a:lnSpc>
            </a:pPr>
            <a:r>
              <a:rPr lang="en-US" altLang="zh-CN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Teacher </a:t>
            </a:r>
            <a:r>
              <a:rPr lang="zh-CN" alt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对无标签池推理生成伪标签。采用 </a:t>
            </a:r>
            <a:r>
              <a:rPr lang="en-US" altLang="zh-CN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TTA</a:t>
            </a:r>
            <a:r>
              <a:rPr lang="zh-CN" alt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（原图</a:t>
            </a:r>
            <a:r>
              <a:rPr lang="en-US" altLang="zh-CN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+</a:t>
            </a:r>
            <a:r>
              <a:rPr lang="zh-CN" alt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水平翻转）提高预测稳定性。</a:t>
            </a:r>
            <a:endParaRPr lang="en-US" altLang="zh-CN" sz="1400" dirty="0">
              <a:solidFill>
                <a:srgbClr val="262626"/>
              </a:solidFill>
              <a:latin typeface="MiSans" pitchFamily="34" charset="0"/>
              <a:ea typeface="MiSans" pitchFamily="34" charset="-122"/>
              <a:cs typeface="MiSans" pitchFamily="34" charset="-120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意义：在不增加人工标注的情况下扩展监督信号，引入更贴近亚洲场景的数据分布。</a:t>
            </a:r>
            <a:endParaRPr lang="en-US" sz="1600" dirty="0"/>
          </a:p>
        </p:txBody>
      </p:sp>
      <p:sp>
        <p:nvSpPr>
          <p:cNvPr id="13" name="Text 7"/>
          <p:cNvSpPr/>
          <p:nvPr/>
        </p:nvSpPr>
        <p:spPr>
          <a:xfrm>
            <a:off x="8328025" y="2777490"/>
            <a:ext cx="2853690" cy="8312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00000"/>
              </a:lnSpc>
            </a:pPr>
            <a:r>
              <a:rPr lang="en-US" sz="2000" dirty="0">
                <a:solidFill>
                  <a:srgbClr val="577FD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精炼循环</a:t>
            </a:r>
            <a:endParaRPr lang="en-US" sz="1600" dirty="0"/>
          </a:p>
        </p:txBody>
      </p:sp>
      <p:sp>
        <p:nvSpPr>
          <p:cNvPr id="14" name="Text 8"/>
          <p:cNvSpPr/>
          <p:nvPr/>
        </p:nvSpPr>
        <p:spPr>
          <a:xfrm>
            <a:off x="8328025" y="3491230"/>
            <a:ext cx="2853055" cy="25158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lnSpc>
                <a:spcPct val="150000"/>
              </a:lnSpc>
            </a:pPr>
            <a:r>
              <a:rPr lang="zh-CN" alt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使用第一轮高置信伪标签对 </a:t>
            </a:r>
            <a:r>
              <a:rPr lang="en-US" altLang="zh-CN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Teacher </a:t>
            </a:r>
            <a:r>
              <a:rPr lang="zh-CN" alt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短周期微调，再生成第二轮伪标签。</a:t>
            </a:r>
            <a:endParaRPr lang="en-US" altLang="zh-CN" sz="1400" dirty="0">
              <a:solidFill>
                <a:srgbClr val="262626"/>
              </a:solidFill>
              <a:latin typeface="MiSans" pitchFamily="34" charset="0"/>
              <a:ea typeface="MiSans" pitchFamily="34" charset="-122"/>
              <a:cs typeface="MiSans" pitchFamily="34" charset="-120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意义：让 </a:t>
            </a:r>
            <a:r>
              <a:rPr lang="en-US" altLang="zh-CN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Teacher </a:t>
            </a:r>
            <a:r>
              <a:rPr lang="zh-CN" alt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更贴合无标签数据分布，降低系统性偏差，提高伪标签一致性。</a:t>
            </a:r>
            <a:endParaRPr lang="en-US" sz="1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4-11:33:17-d2sggve1bb2p4onbonmg.png"/>
          <p:cNvPicPr>
            <a:picLocks noChangeAspect="1"/>
          </p:cNvPicPr>
          <p:nvPr/>
        </p:nvPicPr>
        <p:blipFill>
          <a:blip r:embed="rId3">
            <a:alphaModFix amt="60000"/>
          </a:blip>
          <a:stretch>
            <a:fillRect/>
          </a:stretch>
        </p:blipFill>
        <p:spPr>
          <a:xfrm>
            <a:off x="-240665" y="-157480"/>
            <a:ext cx="12669520" cy="719137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016000" y="812800"/>
            <a:ext cx="10649585" cy="82292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600" dirty="0">
                <a:solidFill>
                  <a:srgbClr val="0D0D0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设计原则</a:t>
            </a:r>
            <a:endParaRPr lang="en-US" sz="1600" dirty="0"/>
          </a:p>
        </p:txBody>
      </p:sp>
      <p:pic>
        <p:nvPicPr>
          <p:cNvPr id="4" name="Image 1" descr="https://kimi-img.moonshot.cn/pub/slides/slides_tmpl/image/25-09-04-11:33:06-d2sggsm1bb2p4onbon0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8595" y="1953895"/>
            <a:ext cx="688340" cy="691515"/>
          </a:xfrm>
          <a:prstGeom prst="rect">
            <a:avLst/>
          </a:prstGeom>
        </p:spPr>
      </p:pic>
      <p:pic>
        <p:nvPicPr>
          <p:cNvPr id="5" name="Image 2" descr="https://kimi-img.moonshot.cn/pub/slides/slides_tmpl/image/25-09-04-11:33:06-d2sggsm1bb2p4onbon0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8595" y="3961130"/>
            <a:ext cx="688340" cy="691515"/>
          </a:xfrm>
          <a:prstGeom prst="rect">
            <a:avLst/>
          </a:prstGeom>
        </p:spPr>
      </p:pic>
      <p:sp>
        <p:nvSpPr>
          <p:cNvPr id="6" name="Shape 1"/>
          <p:cNvSpPr/>
          <p:nvPr/>
        </p:nvSpPr>
        <p:spPr>
          <a:xfrm>
            <a:off x="1807845" y="2580640"/>
            <a:ext cx="0" cy="1470660"/>
          </a:xfrm>
          <a:prstGeom prst="line">
            <a:avLst/>
          </a:prstGeom>
          <a:noFill/>
          <a:ln w="19050">
            <a:gradFill flip="none" rotWithShape="1">
              <a:gsLst>
                <a:gs pos="0">
                  <a:srgbClr val="2F5BEE">
                    <a:alpha val="61000"/>
                  </a:srgbClr>
                </a:gs>
                <a:gs pos="100000">
                  <a:srgbClr val="8DD4FB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prstDash val="solid"/>
            <a:headEnd type="none"/>
            <a:tailEnd type="none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" name="Text 2"/>
          <p:cNvSpPr/>
          <p:nvPr/>
        </p:nvSpPr>
        <p:spPr>
          <a:xfrm>
            <a:off x="1463040" y="2044065"/>
            <a:ext cx="688975" cy="5365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00000"/>
              </a:lnSpc>
            </a:pPr>
            <a:r>
              <a:rPr lang="en-US" sz="32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</a:t>
            </a:r>
            <a:endParaRPr lang="en-US" sz="1600" dirty="0"/>
          </a:p>
        </p:txBody>
      </p:sp>
      <p:sp>
        <p:nvSpPr>
          <p:cNvPr id="8" name="Text 3"/>
          <p:cNvSpPr/>
          <p:nvPr/>
        </p:nvSpPr>
        <p:spPr>
          <a:xfrm>
            <a:off x="2770505" y="1993265"/>
            <a:ext cx="7732395" cy="5880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sz="2000" dirty="0">
                <a:solidFill>
                  <a:srgbClr val="577FD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先稳定再扩充</a:t>
            </a:r>
            <a:endParaRPr lang="en-US" sz="1600" dirty="0"/>
          </a:p>
        </p:txBody>
      </p:sp>
      <p:sp>
        <p:nvSpPr>
          <p:cNvPr id="9" name="Text 4"/>
          <p:cNvSpPr/>
          <p:nvPr/>
        </p:nvSpPr>
        <p:spPr>
          <a:xfrm>
            <a:off x="2770505" y="2576195"/>
            <a:ext cx="7731760" cy="13849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Stage1 </a:t>
            </a:r>
            <a:r>
              <a:rPr lang="zh-CN" alt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通过 </a:t>
            </a: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class-balanced loss </a:t>
            </a:r>
            <a:r>
              <a:rPr lang="zh-CN" alt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与 </a:t>
            </a: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label smoothing </a:t>
            </a:r>
            <a:r>
              <a:rPr lang="zh-CN" alt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提升监督训练的稳健性，避免 </a:t>
            </a: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Teacher </a:t>
            </a:r>
            <a:r>
              <a:rPr lang="zh-CN" alt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过度自信或偏向多数类。</a:t>
            </a:r>
            <a:endParaRPr lang="en-US" altLang="zh-CN" sz="1400" dirty="0">
              <a:solidFill>
                <a:srgbClr val="262626"/>
              </a:solidFill>
              <a:latin typeface="MiSans" pitchFamily="34" charset="0"/>
              <a:ea typeface="MiSans" pitchFamily="34" charset="-122"/>
              <a:cs typeface="MiSans" pitchFamily="34" charset="-120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意义：</a:t>
            </a: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Teacher </a:t>
            </a:r>
            <a:r>
              <a:rPr lang="zh-CN" alt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稳定性决定伪标签上限，先把 </a:t>
            </a: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Teacher ‘</a:t>
            </a:r>
            <a:r>
              <a:rPr lang="zh-CN" alt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训练对’再谈扩展。</a:t>
            </a:r>
            <a:endParaRPr lang="en-US" sz="1600" dirty="0"/>
          </a:p>
        </p:txBody>
      </p:sp>
      <p:sp>
        <p:nvSpPr>
          <p:cNvPr id="10" name="Text 5"/>
          <p:cNvSpPr/>
          <p:nvPr/>
        </p:nvSpPr>
        <p:spPr>
          <a:xfrm>
            <a:off x="1463040" y="4051300"/>
            <a:ext cx="688975" cy="5365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00000"/>
              </a:lnSpc>
            </a:pPr>
            <a:r>
              <a:rPr lang="en-US" sz="32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</a:t>
            </a:r>
            <a:endParaRPr lang="en-US" sz="1600" dirty="0"/>
          </a:p>
        </p:txBody>
      </p:sp>
      <p:sp>
        <p:nvSpPr>
          <p:cNvPr id="11" name="Text 6"/>
          <p:cNvSpPr/>
          <p:nvPr/>
        </p:nvSpPr>
        <p:spPr>
          <a:xfrm>
            <a:off x="2770505" y="4004945"/>
            <a:ext cx="7732395" cy="5829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sz="2000" dirty="0">
                <a:solidFill>
                  <a:srgbClr val="577FD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质量优先于数量</a:t>
            </a:r>
            <a:endParaRPr lang="en-US" sz="1600" dirty="0"/>
          </a:p>
        </p:txBody>
      </p:sp>
      <p:sp>
        <p:nvSpPr>
          <p:cNvPr id="12" name="Text 7"/>
          <p:cNvSpPr/>
          <p:nvPr/>
        </p:nvSpPr>
        <p:spPr>
          <a:xfrm>
            <a:off x="2770505" y="4587875"/>
            <a:ext cx="7731760" cy="1470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lnSpc>
                <a:spcPct val="150000"/>
              </a:lnSpc>
            </a:pPr>
            <a:r>
              <a:rPr lang="zh-CN" alt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伪标签采用置信度阈值筛选与每类上限（</a:t>
            </a:r>
            <a:r>
              <a:rPr lang="en-US" altLang="zh-CN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cap</a:t>
            </a:r>
            <a:r>
              <a:rPr lang="zh-CN" alt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）控制，避免噪声与类别偏置被放大。</a:t>
            </a:r>
            <a:endParaRPr lang="en-US" altLang="zh-CN" sz="1400" dirty="0">
              <a:solidFill>
                <a:srgbClr val="262626"/>
              </a:solidFill>
              <a:latin typeface="MiSans" pitchFamily="34" charset="0"/>
              <a:ea typeface="MiSans" pitchFamily="34" charset="-122"/>
              <a:cs typeface="MiSans" pitchFamily="34" charset="-120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意义：伪标签错误会在半监督训练中自我强化，必须先控制噪声。</a:t>
            </a:r>
            <a:endParaRPr lang="en-US" sz="16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4-11:33:06-d2sggsm1bb2p4onbon1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4-11:33:05-d2sggse1bb2p4onbomv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468880"/>
            <a:ext cx="5182870" cy="1835150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9-04-11:33:05-d2sggse1bb2p4onbomv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0829" y="3260408"/>
            <a:ext cx="1701800" cy="1701800"/>
          </a:xfrm>
          <a:prstGeom prst="rect">
            <a:avLst/>
          </a:prstGeom>
        </p:spPr>
      </p:pic>
      <p:pic>
        <p:nvPicPr>
          <p:cNvPr id="5" name="Image 3" descr="https://kimi-img.moonshot.cn/pub/slides/slides_tmpl/image/25-09-04-11:33:06-d2sggsm1bb2p4onbon0g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11110" y="2028825"/>
            <a:ext cx="2790825" cy="2800350"/>
          </a:xfrm>
          <a:prstGeom prst="rect">
            <a:avLst/>
          </a:prstGeom>
        </p:spPr>
      </p:pic>
      <p:pic>
        <p:nvPicPr>
          <p:cNvPr id="6" name="Image 4" descr="https://kimi-img.moonshot.cn/pub/slides/slides_tmpl/image/25-09-04-11:33:04-d2sggs61bb2p4onbomu0.png"/>
          <p:cNvPicPr>
            <a:picLocks noChangeAspect="1"/>
          </p:cNvPicPr>
          <p:nvPr/>
        </p:nvPicPr>
        <p:blipFill>
          <a:blip r:embed="rId7">
            <a:alphaModFix amt="40000"/>
          </a:blip>
          <a:stretch>
            <a:fillRect/>
          </a:stretch>
        </p:blipFill>
        <p:spPr>
          <a:xfrm rot="16200000">
            <a:off x="10665460" y="-8255"/>
            <a:ext cx="262890" cy="1170305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8197052" y="2654618"/>
            <a:ext cx="1618942" cy="142954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8500" dirty="0">
                <a:solidFill>
                  <a:srgbClr val="F2F7F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03</a:t>
            </a:r>
            <a:endParaRPr lang="en-US" sz="1600" dirty="0"/>
          </a:p>
        </p:txBody>
      </p:sp>
      <p:sp>
        <p:nvSpPr>
          <p:cNvPr id="8" name="Text 1"/>
          <p:cNvSpPr/>
          <p:nvPr/>
        </p:nvSpPr>
        <p:spPr>
          <a:xfrm>
            <a:off x="586105" y="3133090"/>
            <a:ext cx="7769860" cy="5219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3400" dirty="0">
                <a:solidFill>
                  <a:srgbClr val="0D0D0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伪标签生成与筛选机制</a:t>
            </a:r>
            <a:endParaRPr lang="en-US" sz="1600" dirty="0"/>
          </a:p>
        </p:txBody>
      </p:sp>
      <p:sp>
        <p:nvSpPr>
          <p:cNvPr id="9" name="Shape 2"/>
          <p:cNvSpPr/>
          <p:nvPr/>
        </p:nvSpPr>
        <p:spPr>
          <a:xfrm>
            <a:off x="9318547" y="6332566"/>
            <a:ext cx="2063750" cy="0"/>
          </a:xfrm>
          <a:prstGeom prst="straightConnector1">
            <a:avLst/>
          </a:prstGeom>
          <a:noFill/>
          <a:ln w="9525">
            <a:solidFill>
              <a:srgbClr val="000000">
                <a:alpha val="21961"/>
              </a:srgbClr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0" name="Shape 3"/>
          <p:cNvSpPr/>
          <p:nvPr/>
        </p:nvSpPr>
        <p:spPr>
          <a:xfrm>
            <a:off x="576149" y="498250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1" name="Shape 4"/>
          <p:cNvSpPr/>
          <p:nvPr/>
        </p:nvSpPr>
        <p:spPr>
          <a:xfrm>
            <a:off x="576149" y="595224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2" name="Shape 5"/>
          <p:cNvSpPr/>
          <p:nvPr/>
        </p:nvSpPr>
        <p:spPr>
          <a:xfrm>
            <a:off x="576149" y="692198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3" name="Shape 6"/>
          <p:cNvSpPr/>
          <p:nvPr/>
        </p:nvSpPr>
        <p:spPr>
          <a:xfrm>
            <a:off x="531399" y="6143377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" name="Shape 7"/>
          <p:cNvSpPr/>
          <p:nvPr/>
        </p:nvSpPr>
        <p:spPr>
          <a:xfrm>
            <a:off x="531399" y="6240351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" name="Shape 8"/>
          <p:cNvSpPr/>
          <p:nvPr/>
        </p:nvSpPr>
        <p:spPr>
          <a:xfrm>
            <a:off x="531399" y="6337325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4-11:33:09-d2sggte1bb2p4onbon7g.jpg"/>
          <p:cNvPicPr>
            <a:picLocks noChangeAspect="1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076700" y="2049145"/>
            <a:ext cx="10468610" cy="82292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600" dirty="0">
                <a:solidFill>
                  <a:srgbClr val="0D0D0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伪标签生成方式</a:t>
            </a:r>
            <a:endParaRPr lang="en-US" sz="1600" dirty="0"/>
          </a:p>
        </p:txBody>
      </p:sp>
      <p:sp>
        <p:nvSpPr>
          <p:cNvPr id="4" name="Shape 1"/>
          <p:cNvSpPr/>
          <p:nvPr/>
        </p:nvSpPr>
        <p:spPr>
          <a:xfrm rot="19800000">
            <a:off x="751840" y="3292475"/>
            <a:ext cx="1946910" cy="1729740"/>
          </a:xfrm>
          <a:custGeom>
            <a:avLst/>
            <a:gdLst/>
            <a:ahLst/>
            <a:cxnLst/>
            <a:rect l="l" t="t" r="r" b="b"/>
            <a:pathLst>
              <a:path w="1946910" h="1729740">
                <a:moveTo>
                  <a:pt x="694401" y="1689640"/>
                </a:moveTo>
                <a:lnTo>
                  <a:pt x="1252510" y="1689640"/>
                </a:lnTo>
                <a:lnTo>
                  <a:pt x="1170474" y="1712169"/>
                </a:lnTo>
                <a:cubicBezTo>
                  <a:pt x="1106834" y="1723690"/>
                  <a:pt x="1040944" y="1729740"/>
                  <a:pt x="973455" y="1729740"/>
                </a:cubicBezTo>
                <a:cubicBezTo>
                  <a:pt x="905966" y="1729740"/>
                  <a:pt x="840076" y="1723690"/>
                  <a:pt x="776437" y="1712169"/>
                </a:cubicBezTo>
                <a:close/>
                <a:moveTo>
                  <a:pt x="419976" y="1576997"/>
                </a:moveTo>
                <a:lnTo>
                  <a:pt x="1526934" y="1576997"/>
                </a:lnTo>
                <a:lnTo>
                  <a:pt x="1520034" y="1582034"/>
                </a:lnTo>
                <a:lnTo>
                  <a:pt x="1447015" y="1617097"/>
                </a:lnTo>
                <a:lnTo>
                  <a:pt x="499895" y="1617097"/>
                </a:lnTo>
                <a:lnTo>
                  <a:pt x="426876" y="1582034"/>
                </a:lnTo>
                <a:close/>
                <a:moveTo>
                  <a:pt x="270939" y="1464354"/>
                </a:moveTo>
                <a:lnTo>
                  <a:pt x="1675972" y="1464354"/>
                </a:lnTo>
                <a:lnTo>
                  <a:pt x="1664715" y="1476426"/>
                </a:lnTo>
                <a:lnTo>
                  <a:pt x="1626315" y="1504455"/>
                </a:lnTo>
                <a:lnTo>
                  <a:pt x="320595" y="1504455"/>
                </a:lnTo>
                <a:lnTo>
                  <a:pt x="282196" y="1476426"/>
                </a:lnTo>
                <a:close/>
                <a:moveTo>
                  <a:pt x="165887" y="1351712"/>
                </a:moveTo>
                <a:lnTo>
                  <a:pt x="1781023" y="1351712"/>
                </a:lnTo>
                <a:lnTo>
                  <a:pt x="1743626" y="1391812"/>
                </a:lnTo>
                <a:lnTo>
                  <a:pt x="203285" y="1391812"/>
                </a:lnTo>
                <a:close/>
                <a:moveTo>
                  <a:pt x="95731" y="1239069"/>
                </a:moveTo>
                <a:lnTo>
                  <a:pt x="1851181" y="1239069"/>
                </a:lnTo>
                <a:lnTo>
                  <a:pt x="1826578" y="1279169"/>
                </a:lnTo>
                <a:lnTo>
                  <a:pt x="120333" y="1279169"/>
                </a:lnTo>
                <a:close/>
                <a:moveTo>
                  <a:pt x="46344" y="1126427"/>
                </a:moveTo>
                <a:lnTo>
                  <a:pt x="1900566" y="1126427"/>
                </a:lnTo>
                <a:lnTo>
                  <a:pt x="1886496" y="1166527"/>
                </a:lnTo>
                <a:lnTo>
                  <a:pt x="60414" y="1166527"/>
                </a:lnTo>
                <a:close/>
                <a:moveTo>
                  <a:pt x="12835" y="1013784"/>
                </a:moveTo>
                <a:lnTo>
                  <a:pt x="1934075" y="1013784"/>
                </a:lnTo>
                <a:lnTo>
                  <a:pt x="1931183" y="1039172"/>
                </a:lnTo>
                <a:lnTo>
                  <a:pt x="1926020" y="1053884"/>
                </a:lnTo>
                <a:lnTo>
                  <a:pt x="20890" y="1053884"/>
                </a:lnTo>
                <a:lnTo>
                  <a:pt x="15728" y="1039172"/>
                </a:lnTo>
                <a:close/>
                <a:moveTo>
                  <a:pt x="0" y="901141"/>
                </a:moveTo>
                <a:lnTo>
                  <a:pt x="1946910" y="901141"/>
                </a:lnTo>
                <a:lnTo>
                  <a:pt x="1942341" y="941241"/>
                </a:lnTo>
                <a:lnTo>
                  <a:pt x="4569" y="941241"/>
                </a:lnTo>
                <a:close/>
                <a:moveTo>
                  <a:pt x="4569" y="788499"/>
                </a:moveTo>
                <a:lnTo>
                  <a:pt x="1942341" y="788499"/>
                </a:lnTo>
                <a:lnTo>
                  <a:pt x="1946910" y="828599"/>
                </a:lnTo>
                <a:lnTo>
                  <a:pt x="0" y="828599"/>
                </a:lnTo>
                <a:close/>
                <a:moveTo>
                  <a:pt x="20890" y="675856"/>
                </a:moveTo>
                <a:lnTo>
                  <a:pt x="1926021" y="675856"/>
                </a:lnTo>
                <a:lnTo>
                  <a:pt x="1931183" y="690568"/>
                </a:lnTo>
                <a:lnTo>
                  <a:pt x="1934075" y="715956"/>
                </a:lnTo>
                <a:lnTo>
                  <a:pt x="12835" y="715956"/>
                </a:lnTo>
                <a:lnTo>
                  <a:pt x="15728" y="690568"/>
                </a:lnTo>
                <a:close/>
                <a:moveTo>
                  <a:pt x="60414" y="563213"/>
                </a:moveTo>
                <a:lnTo>
                  <a:pt x="1886497" y="563213"/>
                </a:lnTo>
                <a:lnTo>
                  <a:pt x="1900567" y="603313"/>
                </a:lnTo>
                <a:lnTo>
                  <a:pt x="46344" y="603313"/>
                </a:lnTo>
                <a:close/>
                <a:moveTo>
                  <a:pt x="120332" y="450571"/>
                </a:moveTo>
                <a:lnTo>
                  <a:pt x="1826578" y="450571"/>
                </a:lnTo>
                <a:lnTo>
                  <a:pt x="1851181" y="490671"/>
                </a:lnTo>
                <a:lnTo>
                  <a:pt x="95729" y="490671"/>
                </a:lnTo>
                <a:close/>
                <a:moveTo>
                  <a:pt x="203284" y="337928"/>
                </a:moveTo>
                <a:lnTo>
                  <a:pt x="1743627" y="337928"/>
                </a:lnTo>
                <a:lnTo>
                  <a:pt x="1781024" y="378028"/>
                </a:lnTo>
                <a:lnTo>
                  <a:pt x="165886" y="378028"/>
                </a:lnTo>
                <a:close/>
                <a:moveTo>
                  <a:pt x="320594" y="225285"/>
                </a:moveTo>
                <a:lnTo>
                  <a:pt x="1626317" y="225285"/>
                </a:lnTo>
                <a:lnTo>
                  <a:pt x="1664715" y="253314"/>
                </a:lnTo>
                <a:lnTo>
                  <a:pt x="1675972" y="265386"/>
                </a:lnTo>
                <a:lnTo>
                  <a:pt x="270938" y="265386"/>
                </a:lnTo>
                <a:lnTo>
                  <a:pt x="282196" y="253314"/>
                </a:lnTo>
                <a:close/>
                <a:moveTo>
                  <a:pt x="499893" y="112643"/>
                </a:moveTo>
                <a:lnTo>
                  <a:pt x="1447017" y="112643"/>
                </a:lnTo>
                <a:lnTo>
                  <a:pt x="1520034" y="147706"/>
                </a:lnTo>
                <a:lnTo>
                  <a:pt x="1526935" y="152743"/>
                </a:lnTo>
                <a:lnTo>
                  <a:pt x="419975" y="152743"/>
                </a:lnTo>
                <a:lnTo>
                  <a:pt x="426876" y="147706"/>
                </a:lnTo>
                <a:close/>
                <a:moveTo>
                  <a:pt x="973431" y="0"/>
                </a:moveTo>
                <a:lnTo>
                  <a:pt x="973480" y="0"/>
                </a:lnTo>
                <a:lnTo>
                  <a:pt x="1073409" y="4464"/>
                </a:lnTo>
                <a:cubicBezTo>
                  <a:pt x="1106272" y="7417"/>
                  <a:pt x="1138655" y="11810"/>
                  <a:pt x="1170474" y="17571"/>
                </a:cubicBezTo>
                <a:lnTo>
                  <a:pt x="1252514" y="40100"/>
                </a:lnTo>
                <a:lnTo>
                  <a:pt x="694398" y="40100"/>
                </a:lnTo>
                <a:lnTo>
                  <a:pt x="776437" y="17571"/>
                </a:lnTo>
                <a:cubicBezTo>
                  <a:pt x="808256" y="11810"/>
                  <a:pt x="840638" y="7417"/>
                  <a:pt x="873503" y="4464"/>
                </a:cubicBezTo>
                <a:close/>
              </a:path>
            </a:pathLst>
          </a:custGeom>
          <a:solidFill>
            <a:srgbClr val="00B0F0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" name="Shape 2"/>
          <p:cNvSpPr/>
          <p:nvPr/>
        </p:nvSpPr>
        <p:spPr>
          <a:xfrm>
            <a:off x="1468755" y="-238125"/>
            <a:ext cx="15883890" cy="7847965"/>
          </a:xfrm>
          <a:prstGeom prst="ellipse">
            <a:avLst/>
          </a:prstGeom>
          <a:solidFill>
            <a:srgbClr val="000000">
              <a:alpha val="0"/>
            </a:srgbClr>
          </a:solidFill>
          <a:ln w="19050">
            <a:gradFill flip="none" rotWithShape="1">
              <a:gsLst>
                <a:gs pos="0">
                  <a:srgbClr val="2F5BEE">
                    <a:alpha val="61000"/>
                  </a:srgbClr>
                </a:gs>
                <a:gs pos="45000">
                  <a:srgbClr val="2F5BEE">
                    <a:alpha val="61000"/>
                  </a:srgbClr>
                </a:gs>
                <a:gs pos="100000">
                  <a:srgbClr val="8DD4FB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prstDash val="solid"/>
          </a:ln>
        </p:spPr>
        <p:txBody>
          <a:bodyPr/>
          <a:lstStyle/>
          <a:p>
            <a:endParaRPr lang="zh-CN" altLang="en-US"/>
          </a:p>
        </p:txBody>
      </p:sp>
      <p:pic>
        <p:nvPicPr>
          <p:cNvPr id="6" name="Image 1" descr="https://kimi-img.moonshot.cn/pub/slides/slides_tmpl/image/25-09-04-11:33:09-d2sggte1bb2p4onbon8g.png"/>
          <p:cNvPicPr>
            <a:picLocks noChangeAspect="1"/>
          </p:cNvPicPr>
          <p:nvPr/>
        </p:nvPicPr>
        <p:blipFill>
          <a:blip r:embed="rId4">
            <a:alphaModFix amt="80000"/>
          </a:blip>
          <a:stretch>
            <a:fillRect/>
          </a:stretch>
        </p:blipFill>
        <p:spPr>
          <a:xfrm>
            <a:off x="1941195" y="1397635"/>
            <a:ext cx="1883410" cy="1883410"/>
          </a:xfrm>
          <a:prstGeom prst="rect">
            <a:avLst/>
          </a:prstGeom>
        </p:spPr>
      </p:pic>
      <p:pic>
        <p:nvPicPr>
          <p:cNvPr id="7" name="Image 2" descr="https://kimi-img.moonshot.cn/pub/slides/slides_tmpl/image/25-09-04-11:33:09-d2sggte1bb2p4onbon8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655" y="2375535"/>
            <a:ext cx="2474595" cy="2458085"/>
          </a:xfrm>
          <a:prstGeom prst="rect">
            <a:avLst/>
          </a:prstGeom>
        </p:spPr>
      </p:pic>
      <p:pic>
        <p:nvPicPr>
          <p:cNvPr id="8" name="Image 3" descr="https://kimi-img.moonshot.cn/pub/slides/slides_tmpl/image/25-09-04-11:33:09-d2sggte1bb2p4onbon6g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72526" y="4254512"/>
            <a:ext cx="504778" cy="506199"/>
          </a:xfrm>
          <a:prstGeom prst="rect">
            <a:avLst/>
          </a:prstGeom>
        </p:spPr>
      </p:pic>
      <p:sp>
        <p:nvSpPr>
          <p:cNvPr id="9" name="Shape 3"/>
          <p:cNvSpPr/>
          <p:nvPr/>
        </p:nvSpPr>
        <p:spPr>
          <a:xfrm>
            <a:off x="576149" y="498250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0" name="Shape 4"/>
          <p:cNvSpPr/>
          <p:nvPr/>
        </p:nvSpPr>
        <p:spPr>
          <a:xfrm>
            <a:off x="576149" y="595224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1" name="Shape 5"/>
          <p:cNvSpPr/>
          <p:nvPr/>
        </p:nvSpPr>
        <p:spPr>
          <a:xfrm>
            <a:off x="576149" y="692198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2" name="Shape 6"/>
          <p:cNvSpPr/>
          <p:nvPr/>
        </p:nvSpPr>
        <p:spPr>
          <a:xfrm>
            <a:off x="531399" y="6143377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3" name="Shape 7"/>
          <p:cNvSpPr/>
          <p:nvPr/>
        </p:nvSpPr>
        <p:spPr>
          <a:xfrm>
            <a:off x="531399" y="6240351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" name="Shape 8"/>
          <p:cNvSpPr/>
          <p:nvPr/>
        </p:nvSpPr>
        <p:spPr>
          <a:xfrm>
            <a:off x="531399" y="6337325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pic>
        <p:nvPicPr>
          <p:cNvPr id="15" name="Image 4" descr="https://kimi-img.moonshot.cn/pub/slides/slides_tmpl/image/25-09-04-11:33:04-d2sggs61bb2p4onbomug.png"/>
          <p:cNvPicPr>
            <a:picLocks noChangeAspect="1"/>
          </p:cNvPicPr>
          <p:nvPr/>
        </p:nvPicPr>
        <p:blipFill>
          <a:blip r:embed="rId7">
            <a:alphaModFix amt="40000"/>
          </a:blip>
          <a:stretch>
            <a:fillRect/>
          </a:stretch>
        </p:blipFill>
        <p:spPr>
          <a:xfrm flipV="1">
            <a:off x="10751820" y="428625"/>
            <a:ext cx="762000" cy="76200"/>
          </a:xfrm>
          <a:prstGeom prst="rect">
            <a:avLst/>
          </a:prstGeom>
        </p:spPr>
      </p:pic>
      <p:pic>
        <p:nvPicPr>
          <p:cNvPr id="16" name="Image 5" descr="https://kimi-img.moonshot.cn/pub/slides/slides_tmpl/image/25-09-04-11:33:04-d2sggs61bb2p4onbomug.png"/>
          <p:cNvPicPr>
            <a:picLocks noChangeAspect="1"/>
          </p:cNvPicPr>
          <p:nvPr/>
        </p:nvPicPr>
        <p:blipFill>
          <a:blip r:embed="rId7">
            <a:alphaModFix amt="40000"/>
          </a:blip>
          <a:stretch>
            <a:fillRect/>
          </a:stretch>
        </p:blipFill>
        <p:spPr>
          <a:xfrm flipV="1">
            <a:off x="10751820" y="559435"/>
            <a:ext cx="762000" cy="76200"/>
          </a:xfrm>
          <a:prstGeom prst="rect">
            <a:avLst/>
          </a:prstGeom>
        </p:spPr>
      </p:pic>
      <p:pic>
        <p:nvPicPr>
          <p:cNvPr id="17" name="Image 6" descr="https://kimi-img.moonshot.cn/pub/slides/slides_tmpl/image/25-09-04-11:33:09-d2sggte1bb2p4onbon6g.png"/>
          <p:cNvPicPr>
            <a:picLocks noChangeAspect="1"/>
          </p:cNvPicPr>
          <p:nvPr/>
        </p:nvPicPr>
        <p:blipFill>
          <a:blip r:embed="rId6">
            <a:alphaModFix amt="20000"/>
          </a:blip>
          <a:stretch>
            <a:fillRect/>
          </a:stretch>
        </p:blipFill>
        <p:spPr>
          <a:xfrm>
            <a:off x="10121900" y="5080000"/>
            <a:ext cx="3007995" cy="3016250"/>
          </a:xfrm>
          <a:prstGeom prst="rect">
            <a:avLst/>
          </a:prstGeom>
        </p:spPr>
      </p:pic>
      <p:pic>
        <p:nvPicPr>
          <p:cNvPr id="18" name="Image 7" descr="https://kimi-img.moonshot.cn/pub/slides/slides_tmpl/image/25-09-04-11:33:10-d2sggtm1bb2p4onbona0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3620" y="2525747"/>
            <a:ext cx="2260600" cy="2260600"/>
          </a:xfrm>
          <a:prstGeom prst="rect">
            <a:avLst/>
          </a:prstGeom>
        </p:spPr>
      </p:pic>
      <p:sp>
        <p:nvSpPr>
          <p:cNvPr id="19" name="Text 9"/>
          <p:cNvSpPr/>
          <p:nvPr/>
        </p:nvSpPr>
        <p:spPr>
          <a:xfrm>
            <a:off x="4076700" y="3403600"/>
            <a:ext cx="6583045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000" dirty="0">
                <a:solidFill>
                  <a:srgbClr val="577FD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TTA 稳定预测</a:t>
            </a:r>
            <a:endParaRPr lang="en-US" sz="1600" dirty="0"/>
          </a:p>
        </p:txBody>
      </p:sp>
      <p:sp>
        <p:nvSpPr>
          <p:cNvPr id="20" name="Text 10"/>
          <p:cNvSpPr/>
          <p:nvPr/>
        </p:nvSpPr>
        <p:spPr>
          <a:xfrm>
            <a:off x="4077335" y="3865245"/>
            <a:ext cx="6582410" cy="22536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lnSpc>
                <a:spcPct val="150000"/>
              </a:lnSpc>
            </a:pPr>
            <a:r>
              <a:rPr lang="zh-CN" alt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对同一无标签图像进行两次推理：原图与水平翻转（</a:t>
            </a:r>
            <a:r>
              <a:rPr lang="en-US" altLang="zh-CN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flip</a:t>
            </a:r>
            <a:r>
              <a:rPr lang="zh-CN" alt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），将两次 </a:t>
            </a:r>
            <a:r>
              <a:rPr lang="en-US" altLang="zh-CN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logits </a:t>
            </a:r>
            <a:r>
              <a:rPr lang="zh-CN" alt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取均值后再 </a:t>
            </a:r>
            <a:r>
              <a:rPr lang="en-US" altLang="zh-CN" sz="1400" dirty="0" err="1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softmax</a:t>
            </a:r>
            <a:r>
              <a:rPr lang="zh-CN" alt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。</a:t>
            </a:r>
            <a:endParaRPr lang="en-US" altLang="zh-CN" sz="1400" dirty="0">
              <a:solidFill>
                <a:srgbClr val="262626"/>
              </a:solidFill>
              <a:latin typeface="MiSans" pitchFamily="34" charset="0"/>
              <a:ea typeface="MiSans" pitchFamily="34" charset="-122"/>
              <a:cs typeface="MiSans" pitchFamily="34" charset="-120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意义：用简单的一致性集成降低单次预测的偶然性，提高伪标签稳定性。”</a:t>
            </a:r>
            <a:endParaRPr lang="en-US" sz="16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</TotalTime>
  <Words>995</Words>
  <Application>Microsoft Office PowerPoint</Application>
  <PresentationFormat>宽屏</PresentationFormat>
  <Paragraphs>107</Paragraphs>
  <Slides>15</Slides>
  <Notes>15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0" baseType="lpstr">
      <vt:lpstr>MiSans</vt:lpstr>
      <vt:lpstr>微软雅黑</vt:lpstr>
      <vt:lpstr>Arial</vt:lpstr>
      <vt:lpstr>Noto Sans SC</vt:lpstr>
      <vt:lpstr>Custom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Moonshot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MobileNetV3半监督人脸表情识别</dc:title>
  <dc:subject>MobileNetV3半监督人脸表情识别</dc:subject>
  <dc:creator>Kimi</dc:creator>
  <cp:lastModifiedBy>墨 柒</cp:lastModifiedBy>
  <cp:revision>6</cp:revision>
  <cp:lastPrinted>2026-01-11T05:35:01Z</cp:lastPrinted>
  <dcterms:created xsi:type="dcterms:W3CDTF">2026-01-11T05:08:39Z</dcterms:created>
  <dcterms:modified xsi:type="dcterms:W3CDTF">2026-01-11T05:42:44Z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IGC">
    <vt:lpwstr>{"Label":"MobileNetV3半监督人脸表情识别","ContentProducer":"001191110108MACG2KBH8F10000","ProduceID":"19bab5ef-6f22-8dfb-8000-0000145726c5","ReservedCode1":"","ContentPropagator":"001191110108MACG2KBH8F20000","PropagateID":"19bab5ef-6f22-8dfb-8000-0000145726c5","ReservedCode2":""}</vt:lpwstr>
  </property>
</Properties>
</file>